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7" r:id="rId18"/>
    <p:sldId id="279" r:id="rId19"/>
    <p:sldId id="280" r:id="rId20"/>
    <p:sldId id="281" r:id="rId21"/>
    <p:sldId id="283" r:id="rId22"/>
    <p:sldId id="285" r:id="rId23"/>
    <p:sldId id="286" r:id="rId2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672" y="-84"/>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1947"/>
            <a:ext cx="7556421" cy="1860233"/>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Introduction to Computer Vision: Exploring How Machines Learn to See</a:t>
            </a:r>
            <a:endParaRPr lang="en-US" sz="3900" dirty="0"/>
          </a:p>
        </p:txBody>
      </p:sp>
      <p:sp>
        <p:nvSpPr>
          <p:cNvPr id="4" name="Text 1"/>
          <p:cNvSpPr/>
          <p:nvPr/>
        </p:nvSpPr>
        <p:spPr>
          <a:xfrm>
            <a:off x="793790" y="4399836"/>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presentation explores the fascinating world of computer vision, where algorithms enable computers to interpret and understand visual information from the world around us. From basic image processing to advanced feature detection techniques, we'll examine the core concepts that allow machines to "see" and make sense of visual data.</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5685" y="634484"/>
            <a:ext cx="7995642" cy="559118"/>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Thresholding: Binary Image Creation</a:t>
            </a:r>
            <a:endParaRPr lang="en-US" sz="3500" dirty="0"/>
          </a:p>
        </p:txBody>
      </p:sp>
      <p:sp>
        <p:nvSpPr>
          <p:cNvPr id="4" name="Text 1"/>
          <p:cNvSpPr/>
          <p:nvPr/>
        </p:nvSpPr>
        <p:spPr>
          <a:xfrm>
            <a:off x="7541062" y="1640800"/>
            <a:ext cx="5340310" cy="335399"/>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Inter Bold" pitchFamily="34" charset="0"/>
                <a:ea typeface="Inter Bold" pitchFamily="34" charset="-122"/>
                <a:cs typeface="Inter Bold" pitchFamily="34" charset="-120"/>
              </a:rPr>
              <a:t>Separating Foreground from Background</a:t>
            </a:r>
            <a:endParaRPr lang="en-US" sz="2100" dirty="0"/>
          </a:p>
        </p:txBody>
      </p:sp>
      <p:sp>
        <p:nvSpPr>
          <p:cNvPr id="5" name="Text 2"/>
          <p:cNvSpPr/>
          <p:nvPr/>
        </p:nvSpPr>
        <p:spPr>
          <a:xfrm>
            <a:off x="7541062" y="2155031"/>
            <a:ext cx="6381274" cy="57245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Thresholding converts grayscale images to binary by classifying pixels as either foreground or background based on intensity values.</a:t>
            </a:r>
            <a:endParaRPr lang="en-US" sz="1400" dirty="0"/>
          </a:p>
        </p:txBody>
      </p:sp>
      <p:sp>
        <p:nvSpPr>
          <p:cNvPr id="6" name="Text 3"/>
          <p:cNvSpPr/>
          <p:nvPr/>
        </p:nvSpPr>
        <p:spPr>
          <a:xfrm>
            <a:off x="7541062" y="2906316"/>
            <a:ext cx="2527459" cy="279440"/>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Types of Thresholding:</a:t>
            </a:r>
            <a:endParaRPr lang="en-US" sz="1750" dirty="0"/>
          </a:p>
        </p:txBody>
      </p:sp>
      <p:sp>
        <p:nvSpPr>
          <p:cNvPr id="7" name="Text 4"/>
          <p:cNvSpPr/>
          <p:nvPr/>
        </p:nvSpPr>
        <p:spPr>
          <a:xfrm>
            <a:off x="7541062" y="3364587"/>
            <a:ext cx="6381274" cy="286226"/>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Simple/Binary:</a:t>
            </a:r>
            <a:r>
              <a:rPr lang="en-US" sz="1400" dirty="0">
                <a:solidFill>
                  <a:srgbClr val="272525"/>
                </a:solidFill>
                <a:latin typeface="Inter" pitchFamily="34" charset="0"/>
                <a:ea typeface="Inter" pitchFamily="34" charset="-122"/>
                <a:cs typeface="Inter" pitchFamily="34" charset="-120"/>
              </a:rPr>
              <a:t> Fixed threshold value (global)</a:t>
            </a:r>
            <a:endParaRPr lang="en-US" sz="1400" dirty="0"/>
          </a:p>
        </p:txBody>
      </p:sp>
      <p:sp>
        <p:nvSpPr>
          <p:cNvPr id="8" name="Text 5"/>
          <p:cNvSpPr/>
          <p:nvPr/>
        </p:nvSpPr>
        <p:spPr>
          <a:xfrm>
            <a:off x="7541062" y="3713321"/>
            <a:ext cx="6381274" cy="286226"/>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Adaptive:</a:t>
            </a:r>
            <a:r>
              <a:rPr lang="en-US" sz="1400" dirty="0">
                <a:solidFill>
                  <a:srgbClr val="272525"/>
                </a:solidFill>
                <a:latin typeface="Inter" pitchFamily="34" charset="0"/>
                <a:ea typeface="Inter" pitchFamily="34" charset="-122"/>
                <a:cs typeface="Inter" pitchFamily="34" charset="-120"/>
              </a:rPr>
              <a:t> Threshold varies across image regions</a:t>
            </a:r>
            <a:endParaRPr lang="en-US" sz="1400" dirty="0"/>
          </a:p>
        </p:txBody>
      </p:sp>
      <p:sp>
        <p:nvSpPr>
          <p:cNvPr id="9" name="Text 6"/>
          <p:cNvSpPr/>
          <p:nvPr/>
        </p:nvSpPr>
        <p:spPr>
          <a:xfrm>
            <a:off x="7541062" y="4062055"/>
            <a:ext cx="6381274" cy="286226"/>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Otsu's:</a:t>
            </a:r>
            <a:r>
              <a:rPr lang="en-US" sz="1400" dirty="0">
                <a:solidFill>
                  <a:srgbClr val="272525"/>
                </a:solidFill>
                <a:latin typeface="Inter" pitchFamily="34" charset="0"/>
                <a:ea typeface="Inter" pitchFamily="34" charset="-122"/>
                <a:cs typeface="Inter" pitchFamily="34" charset="-120"/>
              </a:rPr>
              <a:t> Automatically determines optimal threshold</a:t>
            </a:r>
            <a:endParaRPr lang="en-US" sz="1400" dirty="0"/>
          </a:p>
        </p:txBody>
      </p:sp>
      <p:sp>
        <p:nvSpPr>
          <p:cNvPr id="10" name="Shape 7"/>
          <p:cNvSpPr/>
          <p:nvPr/>
        </p:nvSpPr>
        <p:spPr>
          <a:xfrm>
            <a:off x="7541062" y="4549497"/>
            <a:ext cx="6381274" cy="2844403"/>
          </a:xfrm>
          <a:prstGeom prst="roundRect">
            <a:avLst>
              <a:gd name="adj" fmla="val 2642"/>
            </a:avLst>
          </a:prstGeom>
          <a:solidFill>
            <a:srgbClr val="F2F2F2"/>
          </a:solidFill>
          <a:ln/>
        </p:spPr>
      </p:sp>
      <p:sp>
        <p:nvSpPr>
          <p:cNvPr id="11" name="Shape 8"/>
          <p:cNvSpPr/>
          <p:nvPr/>
        </p:nvSpPr>
        <p:spPr>
          <a:xfrm>
            <a:off x="7532132" y="4549497"/>
            <a:ext cx="6399133" cy="2844403"/>
          </a:xfrm>
          <a:prstGeom prst="roundRect">
            <a:avLst>
              <a:gd name="adj" fmla="val 944"/>
            </a:avLst>
          </a:prstGeom>
          <a:solidFill>
            <a:srgbClr val="F2F2F2"/>
          </a:solidFill>
          <a:ln/>
        </p:spPr>
      </p:sp>
      <p:sp>
        <p:nvSpPr>
          <p:cNvPr id="12" name="Text 9"/>
          <p:cNvSpPr/>
          <p:nvPr/>
        </p:nvSpPr>
        <p:spPr>
          <a:xfrm>
            <a:off x="7710964" y="4683681"/>
            <a:ext cx="6041469" cy="257603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highlight>
                  <a:srgbClr val="F2F2F2"/>
                </a:highlight>
                <a:latin typeface="Consolas" pitchFamily="34" charset="0"/>
                <a:ea typeface="Consolas" pitchFamily="34" charset="-122"/>
                <a:cs typeface="Consolas" pitchFamily="34" charset="-120"/>
              </a:rPr>
              <a:t># Simple </a:t>
            </a:r>
            <a:r>
              <a:rPr lang="en-US" sz="1400" dirty="0" err="1" smtClean="0">
                <a:solidFill>
                  <a:srgbClr val="272525"/>
                </a:solidFill>
                <a:highlight>
                  <a:srgbClr val="F2F2F2"/>
                </a:highlight>
                <a:latin typeface="Consolas" pitchFamily="34" charset="0"/>
                <a:ea typeface="Consolas" pitchFamily="34" charset="-122"/>
                <a:cs typeface="Consolas" pitchFamily="34" charset="-120"/>
              </a:rPr>
              <a:t>thresholding</a:t>
            </a:r>
            <a:endParaRPr lang="en-US" sz="1400" dirty="0" smtClean="0">
              <a:solidFill>
                <a:srgbClr val="272525"/>
              </a:solidFill>
              <a:highlight>
                <a:srgbClr val="F2F2F2"/>
              </a:highlight>
              <a:latin typeface="Consolas" pitchFamily="34" charset="0"/>
              <a:ea typeface="Consolas" pitchFamily="34" charset="-122"/>
              <a:cs typeface="Consolas" pitchFamily="34" charset="-120"/>
            </a:endParaRPr>
          </a:p>
          <a:p>
            <a:pPr marL="0" indent="0" algn="l">
              <a:lnSpc>
                <a:spcPts val="2250"/>
              </a:lnSpc>
              <a:buNone/>
            </a:pPr>
            <a:r>
              <a:rPr lang="en-US" sz="1400" dirty="0" smtClean="0">
                <a:solidFill>
                  <a:srgbClr val="272525"/>
                </a:solidFill>
                <a:highlight>
                  <a:srgbClr val="F2F2F2"/>
                </a:highlight>
                <a:latin typeface="Consolas" pitchFamily="34" charset="0"/>
                <a:ea typeface="Consolas" pitchFamily="34" charset="-122"/>
                <a:cs typeface="Consolas" pitchFamily="34" charset="-120"/>
              </a:rPr>
              <a:t>ret</a:t>
            </a:r>
            <a:r>
              <a:rPr lang="en-US" sz="1400" dirty="0">
                <a:solidFill>
                  <a:srgbClr val="272525"/>
                </a:solidFill>
                <a:highlight>
                  <a:srgbClr val="F2F2F2"/>
                </a:highlight>
                <a:latin typeface="Consolas" pitchFamily="34" charset="0"/>
                <a:ea typeface="Consolas" pitchFamily="34" charset="-122"/>
                <a:cs typeface="Consolas" pitchFamily="34" charset="-120"/>
              </a:rPr>
              <a:t>, thresh = cv2.threshold(gray, 127, 255,  cv2.THRESH_BINARY</a:t>
            </a:r>
            <a:r>
              <a:rPr lang="en-US" sz="1400" dirty="0" smtClean="0">
                <a:solidFill>
                  <a:srgbClr val="272525"/>
                </a:solidFill>
                <a:highlight>
                  <a:srgbClr val="F2F2F2"/>
                </a:highlight>
                <a:latin typeface="Consolas" pitchFamily="34" charset="0"/>
                <a:ea typeface="Consolas" pitchFamily="34" charset="-122"/>
                <a:cs typeface="Consolas" pitchFamily="34" charset="-120"/>
              </a:rPr>
              <a:t>)</a:t>
            </a:r>
          </a:p>
          <a:p>
            <a:pPr marL="0" indent="0" algn="l">
              <a:lnSpc>
                <a:spcPts val="2250"/>
              </a:lnSpc>
              <a:buNone/>
            </a:pPr>
            <a:r>
              <a:rPr lang="en-US" sz="1400" dirty="0" smtClean="0">
                <a:solidFill>
                  <a:srgbClr val="272525"/>
                </a:solidFill>
                <a:highlight>
                  <a:srgbClr val="F2F2F2"/>
                </a:highlight>
                <a:latin typeface="Consolas" pitchFamily="34" charset="0"/>
                <a:ea typeface="Consolas" pitchFamily="34" charset="-122"/>
                <a:cs typeface="Consolas" pitchFamily="34" charset="-120"/>
              </a:rPr>
              <a:t># </a:t>
            </a:r>
            <a:r>
              <a:rPr lang="en-US" sz="1400" dirty="0">
                <a:solidFill>
                  <a:srgbClr val="272525"/>
                </a:solidFill>
                <a:highlight>
                  <a:srgbClr val="F2F2F2"/>
                </a:highlight>
                <a:latin typeface="Consolas" pitchFamily="34" charset="0"/>
                <a:ea typeface="Consolas" pitchFamily="34" charset="-122"/>
                <a:cs typeface="Consolas" pitchFamily="34" charset="-120"/>
              </a:rPr>
              <a:t>Adaptive </a:t>
            </a:r>
            <a:r>
              <a:rPr lang="en-US" sz="1400" dirty="0" err="1" smtClean="0">
                <a:solidFill>
                  <a:srgbClr val="272525"/>
                </a:solidFill>
                <a:highlight>
                  <a:srgbClr val="F2F2F2"/>
                </a:highlight>
                <a:latin typeface="Consolas" pitchFamily="34" charset="0"/>
                <a:ea typeface="Consolas" pitchFamily="34" charset="-122"/>
                <a:cs typeface="Consolas" pitchFamily="34" charset="-120"/>
              </a:rPr>
              <a:t>thresholding</a:t>
            </a:r>
            <a:endParaRPr lang="en-US" sz="1400" dirty="0" smtClean="0">
              <a:solidFill>
                <a:srgbClr val="272525"/>
              </a:solidFill>
              <a:highlight>
                <a:srgbClr val="F2F2F2"/>
              </a:highlight>
              <a:latin typeface="Consolas" pitchFamily="34" charset="0"/>
              <a:ea typeface="Consolas" pitchFamily="34" charset="-122"/>
              <a:cs typeface="Consolas" pitchFamily="34" charset="-120"/>
            </a:endParaRPr>
          </a:p>
          <a:p>
            <a:pPr marL="0" indent="0" algn="l">
              <a:lnSpc>
                <a:spcPts val="2250"/>
              </a:lnSpc>
              <a:buNone/>
            </a:pPr>
            <a:r>
              <a:rPr lang="en-US" sz="1400" dirty="0" smtClean="0">
                <a:solidFill>
                  <a:srgbClr val="272525"/>
                </a:solidFill>
                <a:highlight>
                  <a:srgbClr val="F2F2F2"/>
                </a:highlight>
                <a:latin typeface="Consolas" pitchFamily="34" charset="0"/>
                <a:ea typeface="Consolas" pitchFamily="34" charset="-122"/>
                <a:cs typeface="Consolas" pitchFamily="34" charset="-120"/>
              </a:rPr>
              <a:t>adaptive </a:t>
            </a:r>
            <a:r>
              <a:rPr lang="en-US" sz="1400" dirty="0">
                <a:solidFill>
                  <a:srgbClr val="272525"/>
                </a:solidFill>
                <a:highlight>
                  <a:srgbClr val="F2F2F2"/>
                </a:highlight>
                <a:latin typeface="Consolas" pitchFamily="34" charset="0"/>
                <a:ea typeface="Consolas" pitchFamily="34" charset="-122"/>
                <a:cs typeface="Consolas" pitchFamily="34" charset="-120"/>
              </a:rPr>
              <a:t>= cv2.adaptiveThreshold(gray, 255,  cv2.ADAPTIVE_THRESH_GAUSSIAN_C, cv2.THRESH_BINARY, 11, 2)</a:t>
            </a:r>
            <a:endParaRPr lang="en-US" sz="1400" dirty="0"/>
          </a:p>
        </p:txBody>
      </p:sp>
      <p:sp>
        <p:nvSpPr>
          <p:cNvPr id="53250" name="AutoShape 2" descr="Image Threshold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3252" name="AutoShape 4" descr="Image Threshold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3254" name="Picture 6" descr="https://amroamroamro.github.io/mexopencv/opencv/thresholding_demo_03.png"/>
          <p:cNvPicPr>
            <a:picLocks noChangeAspect="1" noChangeArrowheads="1"/>
          </p:cNvPicPr>
          <p:nvPr/>
        </p:nvPicPr>
        <p:blipFill>
          <a:blip r:embed="rId3"/>
          <a:srcRect/>
          <a:stretch>
            <a:fillRect/>
          </a:stretch>
        </p:blipFill>
        <p:spPr bwMode="auto">
          <a:xfrm>
            <a:off x="235280" y="1660324"/>
            <a:ext cx="7044688" cy="528351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847898" y="637699"/>
            <a:ext cx="12817739" cy="578168"/>
          </a:xfrm>
          <a:prstGeom prst="rect">
            <a:avLst/>
          </a:prstGeom>
          <a:noFill/>
          <a:ln/>
        </p:spPr>
        <p:txBody>
          <a:bodyPr wrap="none" lIns="0" tIns="0" rIns="0" bIns="0" rtlCol="0" anchor="t"/>
          <a:lstStyle/>
          <a:p>
            <a:pPr marL="0" indent="0" algn="ctr">
              <a:lnSpc>
                <a:spcPts val="4550"/>
              </a:lnSpc>
              <a:buNone/>
            </a:pPr>
            <a:r>
              <a:rPr lang="en-US" sz="3600" b="1" dirty="0">
                <a:solidFill>
                  <a:srgbClr val="000000"/>
                </a:solidFill>
                <a:latin typeface="Inter Bold" pitchFamily="34" charset="0"/>
                <a:ea typeface="Inter Bold" pitchFamily="34" charset="-122"/>
                <a:cs typeface="Inter Bold" pitchFamily="34" charset="-120"/>
              </a:rPr>
              <a:t>Feature Detection: Beyond Pixels</a:t>
            </a:r>
            <a:endParaRPr lang="en-US" sz="3600" dirty="0"/>
          </a:p>
        </p:txBody>
      </p:sp>
      <p:sp>
        <p:nvSpPr>
          <p:cNvPr id="4" name="Text 1"/>
          <p:cNvSpPr/>
          <p:nvPr/>
        </p:nvSpPr>
        <p:spPr>
          <a:xfrm>
            <a:off x="6226493" y="1493401"/>
            <a:ext cx="7663815" cy="29598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Feature detection identifies distinctive points or regions that:</a:t>
            </a:r>
            <a:endParaRPr lang="en-US" sz="1450" dirty="0"/>
          </a:p>
        </p:txBody>
      </p:sp>
      <p:sp>
        <p:nvSpPr>
          <p:cNvPr id="5" name="Shape 2"/>
          <p:cNvSpPr/>
          <p:nvPr/>
        </p:nvSpPr>
        <p:spPr>
          <a:xfrm>
            <a:off x="6226493" y="1997512"/>
            <a:ext cx="7663815" cy="1407795"/>
          </a:xfrm>
          <a:prstGeom prst="roundRect">
            <a:avLst>
              <a:gd name="adj" fmla="val 5521"/>
            </a:avLst>
          </a:prstGeom>
          <a:solidFill>
            <a:srgbClr val="FFFFFF"/>
          </a:solidFill>
          <a:ln w="22860">
            <a:solidFill>
              <a:srgbClr val="C0C1D7"/>
            </a:solidFill>
            <a:prstDash val="solid"/>
          </a:ln>
        </p:spPr>
      </p:sp>
      <p:sp>
        <p:nvSpPr>
          <p:cNvPr id="6" name="Text 3"/>
          <p:cNvSpPr/>
          <p:nvPr/>
        </p:nvSpPr>
        <p:spPr>
          <a:xfrm>
            <a:off x="6434376" y="2205395"/>
            <a:ext cx="4180046" cy="28908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Remain stable under transformations</a:t>
            </a:r>
            <a:endParaRPr lang="en-US" sz="1800" dirty="0"/>
          </a:p>
        </p:txBody>
      </p:sp>
      <p:sp>
        <p:nvSpPr>
          <p:cNvPr id="7" name="Text 4"/>
          <p:cNvSpPr/>
          <p:nvPr/>
        </p:nvSpPr>
        <p:spPr>
          <a:xfrm>
            <a:off x="6434376" y="2605445"/>
            <a:ext cx="7248049" cy="591979"/>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Good features are recognizable despite changes in scale, rotation, perspective, and lighting conditions</a:t>
            </a:r>
            <a:endParaRPr lang="en-US" sz="1450" dirty="0"/>
          </a:p>
        </p:txBody>
      </p:sp>
      <p:sp>
        <p:nvSpPr>
          <p:cNvPr id="8" name="Shape 5"/>
          <p:cNvSpPr/>
          <p:nvPr/>
        </p:nvSpPr>
        <p:spPr>
          <a:xfrm>
            <a:off x="6226493" y="3590330"/>
            <a:ext cx="7663815" cy="1111806"/>
          </a:xfrm>
          <a:prstGeom prst="roundRect">
            <a:avLst>
              <a:gd name="adj" fmla="val 6990"/>
            </a:avLst>
          </a:prstGeom>
          <a:solidFill>
            <a:srgbClr val="FFFFFF"/>
          </a:solidFill>
          <a:ln w="22860">
            <a:solidFill>
              <a:srgbClr val="C0C1D7"/>
            </a:solidFill>
            <a:prstDash val="solid"/>
          </a:ln>
        </p:spPr>
      </p:sp>
      <p:sp>
        <p:nvSpPr>
          <p:cNvPr id="9" name="Text 6"/>
          <p:cNvSpPr/>
          <p:nvPr/>
        </p:nvSpPr>
        <p:spPr>
          <a:xfrm>
            <a:off x="6434376" y="3798213"/>
            <a:ext cx="2394109" cy="28908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Are highly distinctive</a:t>
            </a:r>
            <a:endParaRPr lang="en-US" sz="1800" dirty="0"/>
          </a:p>
        </p:txBody>
      </p:sp>
      <p:sp>
        <p:nvSpPr>
          <p:cNvPr id="10" name="Text 7"/>
          <p:cNvSpPr/>
          <p:nvPr/>
        </p:nvSpPr>
        <p:spPr>
          <a:xfrm>
            <a:off x="6434376" y="4198263"/>
            <a:ext cx="7248049" cy="29598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Each feature should be uniquely identifiable from others in the same image</a:t>
            </a:r>
            <a:endParaRPr lang="en-US" sz="1450" dirty="0"/>
          </a:p>
        </p:txBody>
      </p:sp>
      <p:sp>
        <p:nvSpPr>
          <p:cNvPr id="11" name="Shape 8"/>
          <p:cNvSpPr/>
          <p:nvPr/>
        </p:nvSpPr>
        <p:spPr>
          <a:xfrm>
            <a:off x="6226493" y="4887158"/>
            <a:ext cx="7663815" cy="1111806"/>
          </a:xfrm>
          <a:prstGeom prst="roundRect">
            <a:avLst>
              <a:gd name="adj" fmla="val 6990"/>
            </a:avLst>
          </a:prstGeom>
          <a:solidFill>
            <a:srgbClr val="FFFFFF"/>
          </a:solidFill>
          <a:ln w="22860">
            <a:solidFill>
              <a:srgbClr val="C0C1D7"/>
            </a:solidFill>
            <a:prstDash val="solid"/>
          </a:ln>
        </p:spPr>
      </p:sp>
      <p:sp>
        <p:nvSpPr>
          <p:cNvPr id="12" name="Text 9"/>
          <p:cNvSpPr/>
          <p:nvPr/>
        </p:nvSpPr>
        <p:spPr>
          <a:xfrm>
            <a:off x="6434376" y="5095042"/>
            <a:ext cx="3471148" cy="28908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Form compact representations</a:t>
            </a:r>
            <a:endParaRPr lang="en-US" sz="1800" dirty="0"/>
          </a:p>
        </p:txBody>
      </p:sp>
      <p:sp>
        <p:nvSpPr>
          <p:cNvPr id="13" name="Text 10"/>
          <p:cNvSpPr/>
          <p:nvPr/>
        </p:nvSpPr>
        <p:spPr>
          <a:xfrm>
            <a:off x="6434376" y="5495092"/>
            <a:ext cx="7248049" cy="29598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Allow efficient storage and matching operations even for complex scenes</a:t>
            </a:r>
            <a:endParaRPr lang="en-US" sz="1450" dirty="0"/>
          </a:p>
        </p:txBody>
      </p:sp>
      <p:sp>
        <p:nvSpPr>
          <p:cNvPr id="14" name="Shape 11"/>
          <p:cNvSpPr/>
          <p:nvPr/>
        </p:nvSpPr>
        <p:spPr>
          <a:xfrm>
            <a:off x="6226493" y="6183987"/>
            <a:ext cx="7663815" cy="1407795"/>
          </a:xfrm>
          <a:prstGeom prst="roundRect">
            <a:avLst>
              <a:gd name="adj" fmla="val 5521"/>
            </a:avLst>
          </a:prstGeom>
          <a:solidFill>
            <a:srgbClr val="FFFFFF"/>
          </a:solidFill>
          <a:ln w="22860">
            <a:solidFill>
              <a:srgbClr val="C0C1D7"/>
            </a:solidFill>
            <a:prstDash val="solid"/>
          </a:ln>
        </p:spPr>
      </p:sp>
      <p:sp>
        <p:nvSpPr>
          <p:cNvPr id="15" name="Text 12"/>
          <p:cNvSpPr/>
          <p:nvPr/>
        </p:nvSpPr>
        <p:spPr>
          <a:xfrm>
            <a:off x="6434376" y="6391870"/>
            <a:ext cx="3580805" cy="28908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Enable higher-level vision tasks</a:t>
            </a:r>
            <a:endParaRPr lang="en-US" sz="1800" dirty="0"/>
          </a:p>
        </p:txBody>
      </p:sp>
      <p:sp>
        <p:nvSpPr>
          <p:cNvPr id="16" name="Text 13"/>
          <p:cNvSpPr/>
          <p:nvPr/>
        </p:nvSpPr>
        <p:spPr>
          <a:xfrm>
            <a:off x="6434376" y="6791920"/>
            <a:ext cx="7248049" cy="591979"/>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Support object recognition, image stitching, 3D reconstruction, and motion tracking</a:t>
            </a:r>
            <a:endParaRPr lang="en-US" sz="1450" dirty="0"/>
          </a:p>
        </p:txBody>
      </p:sp>
      <p:pic>
        <p:nvPicPr>
          <p:cNvPr id="51208" name="Picture 8" descr="Feature Detection, Description and Matching: Opencv - Analytics Vidhya"/>
          <p:cNvPicPr>
            <a:picLocks noChangeAspect="1" noChangeArrowheads="1"/>
          </p:cNvPicPr>
          <p:nvPr/>
        </p:nvPicPr>
        <p:blipFill>
          <a:blip r:embed="rId3"/>
          <a:srcRect/>
          <a:stretch>
            <a:fillRect/>
          </a:stretch>
        </p:blipFill>
        <p:spPr bwMode="auto">
          <a:xfrm>
            <a:off x="155575" y="1789391"/>
            <a:ext cx="6070918" cy="460248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41045" y="511016"/>
            <a:ext cx="5363408" cy="578882"/>
          </a:xfrm>
          <a:prstGeom prst="rect">
            <a:avLst/>
          </a:prstGeom>
          <a:noFill/>
          <a:ln/>
        </p:spPr>
        <p:txBody>
          <a:bodyPr wrap="none" lIns="0" tIns="0" rIns="0" bIns="0" rtlCol="0" anchor="t"/>
          <a:lstStyle/>
          <a:p>
            <a:pPr marL="0" indent="0" algn="l">
              <a:lnSpc>
                <a:spcPts val="4550"/>
              </a:lnSpc>
              <a:buNone/>
            </a:pPr>
            <a:r>
              <a:rPr lang="en-US" sz="3600" b="1" dirty="0">
                <a:solidFill>
                  <a:srgbClr val="000000"/>
                </a:solidFill>
                <a:latin typeface="Inter Bold" pitchFamily="34" charset="0"/>
                <a:ea typeface="Inter Bold" pitchFamily="34" charset="-122"/>
                <a:cs typeface="Inter Bold" pitchFamily="34" charset="-120"/>
              </a:rPr>
              <a:t>Harris Corner Detection</a:t>
            </a:r>
            <a:endParaRPr lang="en-US" sz="3600" dirty="0"/>
          </a:p>
        </p:txBody>
      </p:sp>
      <p:sp>
        <p:nvSpPr>
          <p:cNvPr id="4" name="Text 1"/>
          <p:cNvSpPr/>
          <p:nvPr/>
        </p:nvSpPr>
        <p:spPr>
          <a:xfrm>
            <a:off x="7548801" y="1553051"/>
            <a:ext cx="3543062" cy="347305"/>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Finding Corners in Images</a:t>
            </a:r>
            <a:endParaRPr lang="en-US" sz="2150" dirty="0"/>
          </a:p>
        </p:txBody>
      </p:sp>
      <p:sp>
        <p:nvSpPr>
          <p:cNvPr id="5" name="Text 2"/>
          <p:cNvSpPr/>
          <p:nvPr/>
        </p:nvSpPr>
        <p:spPr>
          <a:xfrm>
            <a:off x="7548801" y="2085618"/>
            <a:ext cx="6348174" cy="592693"/>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Harris corner detector identifies points where intensity changes in multiple directions simultaneously—typically corners.</a:t>
            </a:r>
            <a:endParaRPr lang="en-US" sz="1450" dirty="0"/>
          </a:p>
        </p:txBody>
      </p:sp>
      <p:sp>
        <p:nvSpPr>
          <p:cNvPr id="6" name="Text 3"/>
          <p:cNvSpPr/>
          <p:nvPr/>
        </p:nvSpPr>
        <p:spPr>
          <a:xfrm>
            <a:off x="7548801" y="2863572"/>
            <a:ext cx="2315766" cy="289441"/>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How It Works:</a:t>
            </a:r>
            <a:endParaRPr lang="en-US" sz="1800" dirty="0"/>
          </a:p>
        </p:txBody>
      </p:sp>
      <p:sp>
        <p:nvSpPr>
          <p:cNvPr id="7" name="Text 4"/>
          <p:cNvSpPr/>
          <p:nvPr/>
        </p:nvSpPr>
        <p:spPr>
          <a:xfrm>
            <a:off x="7548801" y="3338274"/>
            <a:ext cx="6348174" cy="296347"/>
          </a:xfrm>
          <a:prstGeom prst="rect">
            <a:avLst/>
          </a:prstGeom>
          <a:noFill/>
          <a:ln/>
        </p:spPr>
        <p:txBody>
          <a:bodyPr wrap="none" lIns="0" tIns="0" rIns="0" bIns="0" rtlCol="0" anchor="t"/>
          <a:lstStyle/>
          <a:p>
            <a:pPr marL="342900" indent="-342900" algn="l">
              <a:lnSpc>
                <a:spcPts val="2300"/>
              </a:lnSpc>
              <a:buSzPct val="100000"/>
              <a:buFont typeface="+mj-lt"/>
              <a:buAutoNum type="arabicPeriod"/>
            </a:pPr>
            <a:r>
              <a:rPr lang="en-US" sz="1450" dirty="0">
                <a:solidFill>
                  <a:srgbClr val="272525"/>
                </a:solidFill>
                <a:latin typeface="Inter" pitchFamily="34" charset="0"/>
                <a:ea typeface="Inter" pitchFamily="34" charset="-122"/>
                <a:cs typeface="Inter" pitchFamily="34" charset="-120"/>
              </a:rPr>
              <a:t>Compute x and y derivatives of the image</a:t>
            </a:r>
            <a:endParaRPr lang="en-US" sz="1450" dirty="0"/>
          </a:p>
        </p:txBody>
      </p:sp>
      <p:sp>
        <p:nvSpPr>
          <p:cNvPr id="8" name="Text 5"/>
          <p:cNvSpPr/>
          <p:nvPr/>
        </p:nvSpPr>
        <p:spPr>
          <a:xfrm>
            <a:off x="7548801" y="3699391"/>
            <a:ext cx="6348174" cy="296347"/>
          </a:xfrm>
          <a:prstGeom prst="rect">
            <a:avLst/>
          </a:prstGeom>
          <a:noFill/>
          <a:ln/>
        </p:spPr>
        <p:txBody>
          <a:bodyPr wrap="none" lIns="0" tIns="0" rIns="0" bIns="0" rtlCol="0" anchor="t"/>
          <a:lstStyle/>
          <a:p>
            <a:pPr marL="342900" indent="-342900" algn="l">
              <a:lnSpc>
                <a:spcPts val="2300"/>
              </a:lnSpc>
              <a:buSzPct val="100000"/>
              <a:buFont typeface="+mj-lt"/>
              <a:buAutoNum type="arabicPeriod" startAt="2"/>
            </a:pPr>
            <a:r>
              <a:rPr lang="en-US" sz="1450" dirty="0">
                <a:solidFill>
                  <a:srgbClr val="272525"/>
                </a:solidFill>
                <a:latin typeface="Inter" pitchFamily="34" charset="0"/>
                <a:ea typeface="Inter" pitchFamily="34" charset="-122"/>
                <a:cs typeface="Inter" pitchFamily="34" charset="-120"/>
              </a:rPr>
              <a:t>Create the Harris matrix M for each pixel</a:t>
            </a:r>
            <a:endParaRPr lang="en-US" sz="1450" dirty="0"/>
          </a:p>
        </p:txBody>
      </p:sp>
      <p:sp>
        <p:nvSpPr>
          <p:cNvPr id="9" name="Text 6"/>
          <p:cNvSpPr/>
          <p:nvPr/>
        </p:nvSpPr>
        <p:spPr>
          <a:xfrm>
            <a:off x="7548801" y="4060508"/>
            <a:ext cx="6348174" cy="296347"/>
          </a:xfrm>
          <a:prstGeom prst="rect">
            <a:avLst/>
          </a:prstGeom>
          <a:noFill/>
          <a:ln/>
        </p:spPr>
        <p:txBody>
          <a:bodyPr wrap="none" lIns="0" tIns="0" rIns="0" bIns="0" rtlCol="0" anchor="t"/>
          <a:lstStyle/>
          <a:p>
            <a:pPr marL="342900" indent="-342900" algn="l">
              <a:lnSpc>
                <a:spcPts val="2300"/>
              </a:lnSpc>
              <a:buSzPct val="100000"/>
              <a:buFont typeface="+mj-lt"/>
              <a:buAutoNum type="arabicPeriod" startAt="3"/>
            </a:pPr>
            <a:r>
              <a:rPr lang="en-US" sz="1450" dirty="0">
                <a:solidFill>
                  <a:srgbClr val="272525"/>
                </a:solidFill>
                <a:latin typeface="Inter" pitchFamily="34" charset="0"/>
                <a:ea typeface="Inter" pitchFamily="34" charset="-122"/>
                <a:cs typeface="Inter" pitchFamily="34" charset="-120"/>
              </a:rPr>
              <a:t>Calculate corner response R using determinant and trace</a:t>
            </a:r>
            <a:endParaRPr lang="en-US" sz="1450" dirty="0"/>
          </a:p>
        </p:txBody>
      </p:sp>
      <p:sp>
        <p:nvSpPr>
          <p:cNvPr id="10" name="Text 7"/>
          <p:cNvSpPr/>
          <p:nvPr/>
        </p:nvSpPr>
        <p:spPr>
          <a:xfrm>
            <a:off x="7548801" y="4421624"/>
            <a:ext cx="6348174" cy="296347"/>
          </a:xfrm>
          <a:prstGeom prst="rect">
            <a:avLst/>
          </a:prstGeom>
          <a:noFill/>
          <a:ln/>
        </p:spPr>
        <p:txBody>
          <a:bodyPr wrap="none" lIns="0" tIns="0" rIns="0" bIns="0" rtlCol="0" anchor="t"/>
          <a:lstStyle/>
          <a:p>
            <a:pPr marL="342900" indent="-342900" algn="l">
              <a:lnSpc>
                <a:spcPts val="2300"/>
              </a:lnSpc>
              <a:buSzPct val="100000"/>
              <a:buFont typeface="+mj-lt"/>
              <a:buAutoNum type="arabicPeriod" startAt="4"/>
            </a:pPr>
            <a:r>
              <a:rPr lang="en-US" sz="1450" dirty="0">
                <a:solidFill>
                  <a:srgbClr val="272525"/>
                </a:solidFill>
                <a:latin typeface="Inter" pitchFamily="34" charset="0"/>
                <a:ea typeface="Inter" pitchFamily="34" charset="-122"/>
                <a:cs typeface="Inter" pitchFamily="34" charset="-120"/>
              </a:rPr>
              <a:t>Apply non-maximum suppression</a:t>
            </a:r>
            <a:endParaRPr lang="en-US" sz="1450" dirty="0"/>
          </a:p>
        </p:txBody>
      </p:sp>
      <p:sp>
        <p:nvSpPr>
          <p:cNvPr id="11" name="Text 8"/>
          <p:cNvSpPr/>
          <p:nvPr/>
        </p:nvSpPr>
        <p:spPr>
          <a:xfrm>
            <a:off x="7548801" y="4782741"/>
            <a:ext cx="6348174" cy="296347"/>
          </a:xfrm>
          <a:prstGeom prst="rect">
            <a:avLst/>
          </a:prstGeom>
          <a:noFill/>
          <a:ln/>
        </p:spPr>
        <p:txBody>
          <a:bodyPr wrap="none" lIns="0" tIns="0" rIns="0" bIns="0" rtlCol="0" anchor="t"/>
          <a:lstStyle/>
          <a:p>
            <a:pPr marL="342900" indent="-342900" algn="l">
              <a:lnSpc>
                <a:spcPts val="2300"/>
              </a:lnSpc>
              <a:buSzPct val="100000"/>
              <a:buFont typeface="+mj-lt"/>
              <a:buAutoNum type="arabicPeriod" startAt="5"/>
            </a:pPr>
            <a:r>
              <a:rPr lang="en-US" sz="1450" dirty="0">
                <a:solidFill>
                  <a:srgbClr val="272525"/>
                </a:solidFill>
                <a:latin typeface="Inter" pitchFamily="34" charset="0"/>
                <a:ea typeface="Inter" pitchFamily="34" charset="-122"/>
                <a:cs typeface="Inter" pitchFamily="34" charset="-120"/>
              </a:rPr>
              <a:t>Threshold to identify strong corners</a:t>
            </a:r>
            <a:endParaRPr lang="en-US" sz="1450" dirty="0"/>
          </a:p>
        </p:txBody>
      </p:sp>
      <p:sp>
        <p:nvSpPr>
          <p:cNvPr id="12" name="Shape 9"/>
          <p:cNvSpPr/>
          <p:nvPr/>
        </p:nvSpPr>
        <p:spPr>
          <a:xfrm>
            <a:off x="7548801" y="5287447"/>
            <a:ext cx="6348174" cy="1463278"/>
          </a:xfrm>
          <a:prstGeom prst="roundRect">
            <a:avLst>
              <a:gd name="adj" fmla="val 5318"/>
            </a:avLst>
          </a:prstGeom>
          <a:solidFill>
            <a:srgbClr val="F2F2F2"/>
          </a:solidFill>
          <a:ln/>
        </p:spPr>
      </p:sp>
      <p:sp>
        <p:nvSpPr>
          <p:cNvPr id="13" name="Shape 10"/>
          <p:cNvSpPr/>
          <p:nvPr/>
        </p:nvSpPr>
        <p:spPr>
          <a:xfrm>
            <a:off x="7539633" y="5287447"/>
            <a:ext cx="6366510" cy="1463278"/>
          </a:xfrm>
          <a:prstGeom prst="roundRect">
            <a:avLst>
              <a:gd name="adj" fmla="val 1899"/>
            </a:avLst>
          </a:prstGeom>
          <a:solidFill>
            <a:srgbClr val="F2F2F2"/>
          </a:solidFill>
          <a:ln/>
        </p:spPr>
      </p:sp>
      <p:sp>
        <p:nvSpPr>
          <p:cNvPr id="14" name="Text 11"/>
          <p:cNvSpPr/>
          <p:nvPr/>
        </p:nvSpPr>
        <p:spPr>
          <a:xfrm>
            <a:off x="7724894" y="5426393"/>
            <a:ext cx="5995987" cy="1185386"/>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 Harris corner </a:t>
            </a:r>
            <a:r>
              <a:rPr lang="en-US" sz="1450" dirty="0" smtClean="0">
                <a:solidFill>
                  <a:srgbClr val="272525"/>
                </a:solidFill>
                <a:highlight>
                  <a:srgbClr val="F2F2F2"/>
                </a:highlight>
                <a:latin typeface="Consolas" pitchFamily="34" charset="0"/>
                <a:ea typeface="Consolas" pitchFamily="34" charset="-122"/>
                <a:cs typeface="Consolas" pitchFamily="34" charset="-120"/>
              </a:rPr>
              <a:t>detection</a:t>
            </a:r>
          </a:p>
          <a:p>
            <a:pPr marL="0" indent="0" algn="l">
              <a:lnSpc>
                <a:spcPts val="2300"/>
              </a:lnSpc>
              <a:buNone/>
            </a:pPr>
            <a:r>
              <a:rPr lang="en-US" sz="1450" dirty="0" smtClean="0">
                <a:solidFill>
                  <a:srgbClr val="272525"/>
                </a:solidFill>
                <a:highlight>
                  <a:srgbClr val="F2F2F2"/>
                </a:highlight>
                <a:latin typeface="Consolas" pitchFamily="34" charset="0"/>
                <a:ea typeface="Consolas" pitchFamily="34" charset="-122"/>
                <a:cs typeface="Consolas" pitchFamily="34" charset="-120"/>
              </a:rPr>
              <a:t>gray </a:t>
            </a:r>
            <a:r>
              <a:rPr lang="en-US" sz="1450" dirty="0">
                <a:solidFill>
                  <a:srgbClr val="272525"/>
                </a:solidFill>
                <a:highlight>
                  <a:srgbClr val="F2F2F2"/>
                </a:highlight>
                <a:latin typeface="Consolas" pitchFamily="34" charset="0"/>
                <a:ea typeface="Consolas" pitchFamily="34" charset="-122"/>
                <a:cs typeface="Consolas" pitchFamily="34" charset="-120"/>
              </a:rPr>
              <a:t>= cv2.cvtColor(img, cv2.COLOR_BGR2GRAY</a:t>
            </a:r>
            <a:r>
              <a:rPr lang="en-US" sz="1450" dirty="0" smtClean="0">
                <a:solidFill>
                  <a:srgbClr val="272525"/>
                </a:solidFill>
                <a:highlight>
                  <a:srgbClr val="F2F2F2"/>
                </a:highlight>
                <a:latin typeface="Consolas" pitchFamily="34" charset="0"/>
                <a:ea typeface="Consolas" pitchFamily="34" charset="-122"/>
                <a:cs typeface="Consolas" pitchFamily="34" charset="-120"/>
              </a:rPr>
              <a:t>)</a:t>
            </a:r>
          </a:p>
          <a:p>
            <a:pPr marL="0" indent="0" algn="l">
              <a:lnSpc>
                <a:spcPts val="2300"/>
              </a:lnSpc>
              <a:buNone/>
            </a:pPr>
            <a:r>
              <a:rPr lang="en-US" sz="1450" dirty="0" smtClean="0">
                <a:solidFill>
                  <a:srgbClr val="272525"/>
                </a:solidFill>
                <a:highlight>
                  <a:srgbClr val="F2F2F2"/>
                </a:highlight>
                <a:latin typeface="Consolas" pitchFamily="34" charset="0"/>
                <a:ea typeface="Consolas" pitchFamily="34" charset="-122"/>
                <a:cs typeface="Consolas" pitchFamily="34" charset="-120"/>
              </a:rPr>
              <a:t>corners </a:t>
            </a:r>
            <a:r>
              <a:rPr lang="en-US" sz="1450" dirty="0">
                <a:solidFill>
                  <a:srgbClr val="272525"/>
                </a:solidFill>
                <a:highlight>
                  <a:srgbClr val="F2F2F2"/>
                </a:highlight>
                <a:latin typeface="Consolas" pitchFamily="34" charset="0"/>
                <a:ea typeface="Consolas" pitchFamily="34" charset="-122"/>
                <a:cs typeface="Consolas" pitchFamily="34" charset="-120"/>
              </a:rPr>
              <a:t>= cv2.cornerHarris(gray, 2, 3, 0.04)    </a:t>
            </a:r>
            <a:endParaRPr lang="en-US" sz="1450" dirty="0"/>
          </a:p>
        </p:txBody>
      </p:sp>
      <p:sp>
        <p:nvSpPr>
          <p:cNvPr id="15" name="Text 12"/>
          <p:cNvSpPr/>
          <p:nvPr/>
        </p:nvSpPr>
        <p:spPr>
          <a:xfrm>
            <a:off x="7548801" y="6959084"/>
            <a:ext cx="6348174" cy="592693"/>
          </a:xfrm>
          <a:prstGeom prst="rect">
            <a:avLst/>
          </a:prstGeom>
          <a:noFill/>
          <a:ln/>
        </p:spPr>
        <p:txBody>
          <a:bodyPr wrap="square" lIns="0" tIns="0" rIns="0" bIns="0" rtlCol="0" anchor="t"/>
          <a:lstStyle/>
          <a:p>
            <a:pPr marL="0" indent="0" algn="l">
              <a:lnSpc>
                <a:spcPts val="2300"/>
              </a:lnSpc>
              <a:buNone/>
            </a:pPr>
            <a:r>
              <a:rPr lang="en-US" sz="1450" b="1" dirty="0">
                <a:solidFill>
                  <a:srgbClr val="272525"/>
                </a:solidFill>
                <a:latin typeface="Inter" pitchFamily="34" charset="0"/>
                <a:ea typeface="Inter" pitchFamily="34" charset="-122"/>
                <a:cs typeface="Inter" pitchFamily="34" charset="-120"/>
              </a:rPr>
              <a:t>Pros:</a:t>
            </a:r>
            <a:r>
              <a:rPr lang="en-US" sz="1450" dirty="0">
                <a:solidFill>
                  <a:srgbClr val="272525"/>
                </a:solidFill>
                <a:latin typeface="Inter" pitchFamily="34" charset="0"/>
                <a:ea typeface="Inter" pitchFamily="34" charset="-122"/>
                <a:cs typeface="Inter" pitchFamily="34" charset="-120"/>
              </a:rPr>
              <a:t> Rotation </a:t>
            </a:r>
            <a:r>
              <a:rPr lang="en-US" sz="1450" dirty="0" smtClean="0">
                <a:solidFill>
                  <a:srgbClr val="272525"/>
                </a:solidFill>
                <a:latin typeface="Inter" pitchFamily="34" charset="0"/>
                <a:ea typeface="Inter" pitchFamily="34" charset="-122"/>
                <a:cs typeface="Inter" pitchFamily="34" charset="-120"/>
              </a:rPr>
              <a:t>invariant</a:t>
            </a:r>
          </a:p>
          <a:p>
            <a:pPr marL="0" indent="0" algn="l">
              <a:lnSpc>
                <a:spcPts val="2300"/>
              </a:lnSpc>
              <a:buNone/>
            </a:pPr>
            <a:r>
              <a:rPr lang="en-US" sz="1450" b="1" dirty="0" smtClean="0">
                <a:solidFill>
                  <a:srgbClr val="272525"/>
                </a:solidFill>
                <a:latin typeface="Inter" pitchFamily="34" charset="0"/>
                <a:ea typeface="Inter" pitchFamily="34" charset="-122"/>
                <a:cs typeface="Inter" pitchFamily="34" charset="-120"/>
              </a:rPr>
              <a:t>Cons</a:t>
            </a:r>
            <a:r>
              <a:rPr lang="en-US" sz="1450" b="1" dirty="0">
                <a:solidFill>
                  <a:srgbClr val="272525"/>
                </a:solidFill>
                <a:latin typeface="Inter" pitchFamily="34" charset="0"/>
                <a:ea typeface="Inter" pitchFamily="34" charset="-122"/>
                <a:cs typeface="Inter" pitchFamily="34" charset="-120"/>
              </a:rPr>
              <a:t>:</a:t>
            </a:r>
            <a:r>
              <a:rPr lang="en-US" sz="1450" dirty="0">
                <a:solidFill>
                  <a:srgbClr val="272525"/>
                </a:solidFill>
                <a:latin typeface="Inter" pitchFamily="34" charset="0"/>
                <a:ea typeface="Inter" pitchFamily="34" charset="-122"/>
                <a:cs typeface="Inter" pitchFamily="34" charset="-120"/>
              </a:rPr>
              <a:t> Not scale invariant</a:t>
            </a:r>
            <a:endParaRPr lang="en-US" sz="1450" dirty="0"/>
          </a:p>
        </p:txBody>
      </p:sp>
      <p:pic>
        <p:nvPicPr>
          <p:cNvPr id="49154" name="Picture 2" descr="OpenCV #013 Harris Corner Detector - Theory - Master Data Science"/>
          <p:cNvPicPr>
            <a:picLocks noChangeAspect="1" noChangeArrowheads="1"/>
          </p:cNvPicPr>
          <p:nvPr/>
        </p:nvPicPr>
        <p:blipFill>
          <a:blip r:embed="rId3"/>
          <a:srcRect/>
          <a:stretch>
            <a:fillRect/>
          </a:stretch>
        </p:blipFill>
        <p:spPr bwMode="auto">
          <a:xfrm>
            <a:off x="509755" y="1619551"/>
            <a:ext cx="6738945" cy="496207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572572"/>
            <a:ext cx="6977896"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Shi-Tomasi Corner Detection</a:t>
            </a:r>
            <a:endParaRPr lang="en-US" sz="3900" dirty="0"/>
          </a:p>
        </p:txBody>
      </p:sp>
      <p:sp>
        <p:nvSpPr>
          <p:cNvPr id="3" name="Text 1"/>
          <p:cNvSpPr/>
          <p:nvPr/>
        </p:nvSpPr>
        <p:spPr>
          <a:xfrm>
            <a:off x="793790" y="1688663"/>
            <a:ext cx="3365897"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Good Features to Track</a:t>
            </a:r>
            <a:endParaRPr lang="en-US" sz="2300" dirty="0"/>
          </a:p>
        </p:txBody>
      </p:sp>
      <p:sp>
        <p:nvSpPr>
          <p:cNvPr id="4" name="Text 2"/>
          <p:cNvSpPr/>
          <p:nvPr/>
        </p:nvSpPr>
        <p:spPr>
          <a:xfrm>
            <a:off x="793790" y="2259092"/>
            <a:ext cx="695563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An improvement over Harris corner detection that's especially useful for tracking applications:</a:t>
            </a:r>
            <a:endParaRPr lang="en-US" sz="1550" dirty="0"/>
          </a:p>
        </p:txBody>
      </p:sp>
      <p:sp>
        <p:nvSpPr>
          <p:cNvPr id="5" name="Text 3"/>
          <p:cNvSpPr/>
          <p:nvPr/>
        </p:nvSpPr>
        <p:spPr>
          <a:xfrm>
            <a:off x="793790" y="3072765"/>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Modifies the Harris corner response calculation</a:t>
            </a:r>
            <a:endParaRPr lang="en-US" sz="1550" dirty="0"/>
          </a:p>
        </p:txBody>
      </p:sp>
      <p:sp>
        <p:nvSpPr>
          <p:cNvPr id="6" name="Text 4"/>
          <p:cNvSpPr/>
          <p:nvPr/>
        </p:nvSpPr>
        <p:spPr>
          <a:xfrm>
            <a:off x="793790" y="3459718"/>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Uses minimum eigenvalue rather than the Harris R function</a:t>
            </a:r>
            <a:endParaRPr lang="en-US" sz="1550" dirty="0"/>
          </a:p>
        </p:txBody>
      </p:sp>
      <p:sp>
        <p:nvSpPr>
          <p:cNvPr id="7" name="Text 5"/>
          <p:cNvSpPr/>
          <p:nvPr/>
        </p:nvSpPr>
        <p:spPr>
          <a:xfrm>
            <a:off x="793790" y="3846671"/>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Provides more stable and reliable corner detection</a:t>
            </a:r>
            <a:endParaRPr lang="en-US" sz="1550" dirty="0"/>
          </a:p>
        </p:txBody>
      </p:sp>
      <p:sp>
        <p:nvSpPr>
          <p:cNvPr id="8" name="Text 6"/>
          <p:cNvSpPr/>
          <p:nvPr/>
        </p:nvSpPr>
        <p:spPr>
          <a:xfrm>
            <a:off x="793790" y="4233624"/>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Returns exactly N strongest corners, sorted by quality</a:t>
            </a:r>
            <a:endParaRPr lang="en-US" sz="1550" dirty="0"/>
          </a:p>
        </p:txBody>
      </p:sp>
      <p:sp>
        <p:nvSpPr>
          <p:cNvPr id="9" name="Text 7"/>
          <p:cNvSpPr/>
          <p:nvPr/>
        </p:nvSpPr>
        <p:spPr>
          <a:xfrm>
            <a:off x="793790" y="4620578"/>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Ensures minimum distance between detected points</a:t>
            </a:r>
            <a:endParaRPr lang="en-US" sz="1550" dirty="0"/>
          </a:p>
        </p:txBody>
      </p:sp>
      <p:sp>
        <p:nvSpPr>
          <p:cNvPr id="10" name="Text 8"/>
          <p:cNvSpPr/>
          <p:nvPr/>
        </p:nvSpPr>
        <p:spPr>
          <a:xfrm>
            <a:off x="793790" y="5007531"/>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Widely used in optical flow and motion tracking</a:t>
            </a:r>
            <a:endParaRPr lang="en-US" sz="1550" dirty="0"/>
          </a:p>
        </p:txBody>
      </p:sp>
      <p:sp>
        <p:nvSpPr>
          <p:cNvPr id="11" name="Shape 9"/>
          <p:cNvSpPr/>
          <p:nvPr/>
        </p:nvSpPr>
        <p:spPr>
          <a:xfrm>
            <a:off x="793790" y="5548313"/>
            <a:ext cx="6955631" cy="1885355"/>
          </a:xfrm>
          <a:prstGeom prst="roundRect">
            <a:avLst>
              <a:gd name="adj" fmla="val 4421"/>
            </a:avLst>
          </a:prstGeom>
          <a:solidFill>
            <a:srgbClr val="F2F2F2"/>
          </a:solidFill>
          <a:ln/>
        </p:spPr>
      </p:sp>
      <p:sp>
        <p:nvSpPr>
          <p:cNvPr id="12" name="Shape 10"/>
          <p:cNvSpPr/>
          <p:nvPr/>
        </p:nvSpPr>
        <p:spPr>
          <a:xfrm>
            <a:off x="783908" y="5548313"/>
            <a:ext cx="6975396" cy="1885355"/>
          </a:xfrm>
          <a:prstGeom prst="roundRect">
            <a:avLst>
              <a:gd name="adj" fmla="val 1579"/>
            </a:avLst>
          </a:prstGeom>
          <a:solidFill>
            <a:srgbClr val="F2F2F2"/>
          </a:solidFill>
          <a:ln/>
        </p:spPr>
      </p:sp>
      <p:sp>
        <p:nvSpPr>
          <p:cNvPr id="13" name="Text 11"/>
          <p:cNvSpPr/>
          <p:nvPr/>
        </p:nvSpPr>
        <p:spPr>
          <a:xfrm>
            <a:off x="982266" y="5697141"/>
            <a:ext cx="6578679"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highlight>
                  <a:srgbClr val="F2F2F2"/>
                </a:highlight>
                <a:latin typeface="Consolas" pitchFamily="34" charset="0"/>
                <a:ea typeface="Consolas" pitchFamily="34" charset="-122"/>
                <a:cs typeface="Consolas" pitchFamily="34" charset="-120"/>
              </a:rPr>
              <a:t># Shi-Tomasi corner </a:t>
            </a:r>
            <a:r>
              <a:rPr lang="en-US" sz="1550" dirty="0" smtClean="0">
                <a:solidFill>
                  <a:srgbClr val="272525"/>
                </a:solidFill>
                <a:highlight>
                  <a:srgbClr val="F2F2F2"/>
                </a:highlight>
                <a:latin typeface="Consolas" pitchFamily="34" charset="0"/>
                <a:ea typeface="Consolas" pitchFamily="34" charset="-122"/>
                <a:cs typeface="Consolas" pitchFamily="34" charset="-120"/>
              </a:rPr>
              <a:t>detection</a:t>
            </a:r>
          </a:p>
          <a:p>
            <a:pPr marL="0" indent="0" algn="l">
              <a:lnSpc>
                <a:spcPts val="2500"/>
              </a:lnSpc>
              <a:buNone/>
            </a:pPr>
            <a:r>
              <a:rPr lang="en-US" sz="1550" dirty="0" smtClean="0">
                <a:solidFill>
                  <a:srgbClr val="272525"/>
                </a:solidFill>
                <a:highlight>
                  <a:srgbClr val="F2F2F2"/>
                </a:highlight>
                <a:latin typeface="Consolas" pitchFamily="34" charset="0"/>
                <a:ea typeface="Consolas" pitchFamily="34" charset="-122"/>
                <a:cs typeface="Consolas" pitchFamily="34" charset="-120"/>
              </a:rPr>
              <a:t>corners </a:t>
            </a:r>
            <a:r>
              <a:rPr lang="en-US" sz="1550" dirty="0">
                <a:solidFill>
                  <a:srgbClr val="272525"/>
                </a:solidFill>
                <a:highlight>
                  <a:srgbClr val="F2F2F2"/>
                </a:highlight>
                <a:latin typeface="Consolas" pitchFamily="34" charset="0"/>
                <a:ea typeface="Consolas" pitchFamily="34" charset="-122"/>
                <a:cs typeface="Consolas" pitchFamily="34" charset="-120"/>
              </a:rPr>
              <a:t>= </a:t>
            </a:r>
            <a:r>
              <a:rPr lang="en-US" sz="1550" dirty="0" smtClean="0">
                <a:solidFill>
                  <a:srgbClr val="272525"/>
                </a:solidFill>
                <a:highlight>
                  <a:srgbClr val="F2F2F2"/>
                </a:highlight>
                <a:latin typeface="Consolas" pitchFamily="34" charset="0"/>
                <a:ea typeface="Consolas" pitchFamily="34" charset="-122"/>
                <a:cs typeface="Consolas" pitchFamily="34" charset="-120"/>
              </a:rPr>
              <a:t>cv2.goodFeaturesToTrack(gray</a:t>
            </a:r>
            <a:r>
              <a:rPr lang="en-US" sz="1550" dirty="0">
                <a:solidFill>
                  <a:srgbClr val="272525"/>
                </a:solidFill>
                <a:highlight>
                  <a:srgbClr val="F2F2F2"/>
                </a:highlight>
                <a:latin typeface="Consolas" pitchFamily="34" charset="0"/>
                <a:ea typeface="Consolas" pitchFamily="34" charset="-122"/>
                <a:cs typeface="Consolas" pitchFamily="34" charset="-120"/>
              </a:rPr>
              <a:t>, maxCorners=25,     qualityLevel=0.01, minDistance=10)    </a:t>
            </a:r>
            <a:endParaRPr lang="en-US" sz="1550" dirty="0"/>
          </a:p>
        </p:txBody>
      </p:sp>
      <p:pic>
        <p:nvPicPr>
          <p:cNvPr id="47106" name="Picture 2" descr="Detected corners by a original Shi-Tomasi corner detector. | Download  Scientific Diagram"/>
          <p:cNvPicPr>
            <a:picLocks noChangeAspect="1" noChangeArrowheads="1"/>
          </p:cNvPicPr>
          <p:nvPr/>
        </p:nvPicPr>
        <p:blipFill>
          <a:blip r:embed="rId3"/>
          <a:srcRect/>
          <a:stretch>
            <a:fillRect/>
          </a:stretch>
        </p:blipFill>
        <p:spPr bwMode="auto">
          <a:xfrm>
            <a:off x="8362603" y="1584982"/>
            <a:ext cx="5569527" cy="556952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6182558" y="616863"/>
            <a:ext cx="7751683" cy="1087755"/>
          </a:xfrm>
          <a:prstGeom prst="rect">
            <a:avLst/>
          </a:prstGeom>
          <a:noFill/>
          <a:ln/>
        </p:spPr>
        <p:txBody>
          <a:bodyPr wrap="squar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SIFT: Scale-Invariant Feature Transform</a:t>
            </a:r>
            <a:endParaRPr lang="en-US" sz="3400" dirty="0"/>
          </a:p>
        </p:txBody>
      </p:sp>
      <p:sp>
        <p:nvSpPr>
          <p:cNvPr id="4" name="Shape 1"/>
          <p:cNvSpPr/>
          <p:nvPr/>
        </p:nvSpPr>
        <p:spPr>
          <a:xfrm>
            <a:off x="6182558" y="1965603"/>
            <a:ext cx="3788807" cy="1853327"/>
          </a:xfrm>
          <a:prstGeom prst="roundRect">
            <a:avLst>
              <a:gd name="adj" fmla="val 3945"/>
            </a:avLst>
          </a:prstGeom>
          <a:solidFill>
            <a:srgbClr val="DADBF1"/>
          </a:solidFill>
          <a:ln w="7620">
            <a:solidFill>
              <a:srgbClr val="C0C1D7"/>
            </a:solidFill>
            <a:prstDash val="solid"/>
          </a:ln>
        </p:spPr>
      </p:sp>
      <p:sp>
        <p:nvSpPr>
          <p:cNvPr id="5" name="Text 2"/>
          <p:cNvSpPr/>
          <p:nvPr/>
        </p:nvSpPr>
        <p:spPr>
          <a:xfrm>
            <a:off x="6364129" y="2147173"/>
            <a:ext cx="2175748" cy="271820"/>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Scale Invariance</a:t>
            </a:r>
            <a:endParaRPr lang="en-US" sz="1700" dirty="0"/>
          </a:p>
        </p:txBody>
      </p:sp>
      <p:sp>
        <p:nvSpPr>
          <p:cNvPr id="6" name="Text 3"/>
          <p:cNvSpPr/>
          <p:nvPr/>
        </p:nvSpPr>
        <p:spPr>
          <a:xfrm>
            <a:off x="6364129" y="2523411"/>
            <a:ext cx="3425666" cy="111394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Detects features across multiple scales using Difference of Gaussian (DoG) pyramid, making it robust to zooming and size changes</a:t>
            </a:r>
            <a:endParaRPr lang="en-US" sz="1350" dirty="0"/>
          </a:p>
        </p:txBody>
      </p:sp>
      <p:sp>
        <p:nvSpPr>
          <p:cNvPr id="7" name="Shape 4"/>
          <p:cNvSpPr/>
          <p:nvPr/>
        </p:nvSpPr>
        <p:spPr>
          <a:xfrm>
            <a:off x="10145316" y="1965603"/>
            <a:ext cx="3788926" cy="1853327"/>
          </a:xfrm>
          <a:prstGeom prst="roundRect">
            <a:avLst>
              <a:gd name="adj" fmla="val 3945"/>
            </a:avLst>
          </a:prstGeom>
          <a:solidFill>
            <a:srgbClr val="DADBF1"/>
          </a:solidFill>
          <a:ln w="7620">
            <a:solidFill>
              <a:srgbClr val="C0C1D7"/>
            </a:solidFill>
            <a:prstDash val="solid"/>
          </a:ln>
        </p:spPr>
      </p:sp>
      <p:sp>
        <p:nvSpPr>
          <p:cNvPr id="8" name="Text 5"/>
          <p:cNvSpPr/>
          <p:nvPr/>
        </p:nvSpPr>
        <p:spPr>
          <a:xfrm>
            <a:off x="10326886" y="2147173"/>
            <a:ext cx="2175748" cy="271820"/>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Rotation Invariance</a:t>
            </a:r>
            <a:endParaRPr lang="en-US" sz="1700" dirty="0"/>
          </a:p>
        </p:txBody>
      </p:sp>
      <p:sp>
        <p:nvSpPr>
          <p:cNvPr id="9" name="Text 6"/>
          <p:cNvSpPr/>
          <p:nvPr/>
        </p:nvSpPr>
        <p:spPr>
          <a:xfrm>
            <a:off x="10326886" y="2523411"/>
            <a:ext cx="3425785" cy="835462"/>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Assigns orientation to keypoints based on local gradient directions, enabling recognition regardless of rotation</a:t>
            </a:r>
            <a:endParaRPr lang="en-US" sz="1350" dirty="0"/>
          </a:p>
        </p:txBody>
      </p:sp>
      <p:sp>
        <p:nvSpPr>
          <p:cNvPr id="10" name="Shape 7"/>
          <p:cNvSpPr/>
          <p:nvPr/>
        </p:nvSpPr>
        <p:spPr>
          <a:xfrm>
            <a:off x="6182558" y="3992880"/>
            <a:ext cx="7751683" cy="1296353"/>
          </a:xfrm>
          <a:prstGeom prst="roundRect">
            <a:avLst>
              <a:gd name="adj" fmla="val 5639"/>
            </a:avLst>
          </a:prstGeom>
          <a:solidFill>
            <a:srgbClr val="DADBF1"/>
          </a:solidFill>
          <a:ln w="7620">
            <a:solidFill>
              <a:srgbClr val="C0C1D7"/>
            </a:solidFill>
            <a:prstDash val="solid"/>
          </a:ln>
        </p:spPr>
      </p:sp>
      <p:sp>
        <p:nvSpPr>
          <p:cNvPr id="11" name="Text 8"/>
          <p:cNvSpPr/>
          <p:nvPr/>
        </p:nvSpPr>
        <p:spPr>
          <a:xfrm>
            <a:off x="6364129" y="4174450"/>
            <a:ext cx="2429589" cy="271820"/>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Distinctive Descriptors</a:t>
            </a:r>
            <a:endParaRPr lang="en-US" sz="1700" dirty="0"/>
          </a:p>
        </p:txBody>
      </p:sp>
      <p:sp>
        <p:nvSpPr>
          <p:cNvPr id="12" name="Text 9"/>
          <p:cNvSpPr/>
          <p:nvPr/>
        </p:nvSpPr>
        <p:spPr>
          <a:xfrm>
            <a:off x="6364129" y="4550688"/>
            <a:ext cx="7388543" cy="556974"/>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Creates 128-dimensional feature vectors using gradient histograms that uniquely identify keypoints</a:t>
            </a:r>
            <a:endParaRPr lang="en-US" sz="1350" dirty="0"/>
          </a:p>
        </p:txBody>
      </p:sp>
      <p:sp>
        <p:nvSpPr>
          <p:cNvPr id="13" name="Shape 10"/>
          <p:cNvSpPr/>
          <p:nvPr/>
        </p:nvSpPr>
        <p:spPr>
          <a:xfrm>
            <a:off x="6182558" y="5484971"/>
            <a:ext cx="7751683" cy="1374934"/>
          </a:xfrm>
          <a:prstGeom prst="roundRect">
            <a:avLst>
              <a:gd name="adj" fmla="val 5317"/>
            </a:avLst>
          </a:prstGeom>
          <a:solidFill>
            <a:srgbClr val="F2F2F2"/>
          </a:solidFill>
          <a:ln/>
        </p:spPr>
      </p:sp>
      <p:sp>
        <p:nvSpPr>
          <p:cNvPr id="14" name="Shape 11"/>
          <p:cNvSpPr/>
          <p:nvPr/>
        </p:nvSpPr>
        <p:spPr>
          <a:xfrm>
            <a:off x="6173867" y="5484971"/>
            <a:ext cx="7769066" cy="1374934"/>
          </a:xfrm>
          <a:prstGeom prst="roundRect">
            <a:avLst>
              <a:gd name="adj" fmla="val 1899"/>
            </a:avLst>
          </a:prstGeom>
          <a:solidFill>
            <a:srgbClr val="F2F2F2"/>
          </a:solidFill>
          <a:ln/>
        </p:spPr>
      </p:sp>
      <p:sp>
        <p:nvSpPr>
          <p:cNvPr id="15" name="Text 12"/>
          <p:cNvSpPr/>
          <p:nvPr/>
        </p:nvSpPr>
        <p:spPr>
          <a:xfrm>
            <a:off x="6347817" y="5615464"/>
            <a:ext cx="7421166" cy="111394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highlight>
                  <a:srgbClr val="F2F2F2"/>
                </a:highlight>
                <a:latin typeface="Consolas" pitchFamily="34" charset="0"/>
                <a:ea typeface="Consolas" pitchFamily="34" charset="-122"/>
                <a:cs typeface="Consolas" pitchFamily="34" charset="-120"/>
              </a:rPr>
              <a:t># SIFT </a:t>
            </a:r>
            <a:r>
              <a:rPr lang="en-US" sz="1350" dirty="0" smtClean="0">
                <a:solidFill>
                  <a:srgbClr val="272525"/>
                </a:solidFill>
                <a:highlight>
                  <a:srgbClr val="F2F2F2"/>
                </a:highlight>
                <a:latin typeface="Consolas" pitchFamily="34" charset="0"/>
                <a:ea typeface="Consolas" pitchFamily="34" charset="-122"/>
                <a:cs typeface="Consolas" pitchFamily="34" charset="-120"/>
              </a:rPr>
              <a:t>implementation</a:t>
            </a:r>
          </a:p>
          <a:p>
            <a:pPr marL="0" indent="0" algn="l">
              <a:lnSpc>
                <a:spcPts val="2150"/>
              </a:lnSpc>
              <a:buNone/>
            </a:pPr>
            <a:r>
              <a:rPr lang="en-US" sz="1350" dirty="0" smtClean="0">
                <a:solidFill>
                  <a:srgbClr val="272525"/>
                </a:solidFill>
                <a:highlight>
                  <a:srgbClr val="F2F2F2"/>
                </a:highlight>
                <a:latin typeface="Consolas" pitchFamily="34" charset="0"/>
                <a:ea typeface="Consolas" pitchFamily="34" charset="-122"/>
                <a:cs typeface="Consolas" pitchFamily="34" charset="-120"/>
              </a:rPr>
              <a:t>sift </a:t>
            </a:r>
            <a:r>
              <a:rPr lang="en-US" sz="1350" dirty="0">
                <a:solidFill>
                  <a:srgbClr val="272525"/>
                </a:solidFill>
                <a:highlight>
                  <a:srgbClr val="F2F2F2"/>
                </a:highlight>
                <a:latin typeface="Consolas" pitchFamily="34" charset="0"/>
                <a:ea typeface="Consolas" pitchFamily="34" charset="-122"/>
                <a:cs typeface="Consolas" pitchFamily="34" charset="-120"/>
              </a:rPr>
              <a:t>= cv2.SIFT_create</a:t>
            </a:r>
            <a:r>
              <a:rPr lang="en-US" sz="1350" dirty="0" smtClean="0">
                <a:solidFill>
                  <a:srgbClr val="272525"/>
                </a:solidFill>
                <a:highlight>
                  <a:srgbClr val="F2F2F2"/>
                </a:highlight>
                <a:latin typeface="Consolas" pitchFamily="34" charset="0"/>
                <a:ea typeface="Consolas" pitchFamily="34" charset="-122"/>
                <a:cs typeface="Consolas" pitchFamily="34" charset="-120"/>
              </a:rPr>
              <a:t>()</a:t>
            </a:r>
          </a:p>
          <a:p>
            <a:pPr marL="0" indent="0" algn="l">
              <a:lnSpc>
                <a:spcPts val="2150"/>
              </a:lnSpc>
              <a:buNone/>
            </a:pPr>
            <a:r>
              <a:rPr lang="en-US" sz="1350" dirty="0" err="1" smtClean="0">
                <a:solidFill>
                  <a:srgbClr val="272525"/>
                </a:solidFill>
                <a:highlight>
                  <a:srgbClr val="F2F2F2"/>
                </a:highlight>
                <a:latin typeface="Consolas" pitchFamily="34" charset="0"/>
                <a:ea typeface="Consolas" pitchFamily="34" charset="-122"/>
                <a:cs typeface="Consolas" pitchFamily="34" charset="-120"/>
              </a:rPr>
              <a:t>keypoints</a:t>
            </a:r>
            <a:r>
              <a:rPr lang="en-US" sz="1350" dirty="0">
                <a:solidFill>
                  <a:srgbClr val="272525"/>
                </a:solidFill>
                <a:highlight>
                  <a:srgbClr val="F2F2F2"/>
                </a:highlight>
                <a:latin typeface="Consolas" pitchFamily="34" charset="0"/>
                <a:ea typeface="Consolas" pitchFamily="34" charset="-122"/>
                <a:cs typeface="Consolas" pitchFamily="34" charset="-120"/>
              </a:rPr>
              <a:t>, descriptors = sift.detectAndCompute(gray, None)</a:t>
            </a:r>
            <a:endParaRPr lang="en-US" sz="1350" dirty="0"/>
          </a:p>
        </p:txBody>
      </p:sp>
      <p:sp>
        <p:nvSpPr>
          <p:cNvPr id="16" name="Text 13"/>
          <p:cNvSpPr/>
          <p:nvPr/>
        </p:nvSpPr>
        <p:spPr>
          <a:xfrm>
            <a:off x="6182558" y="7055644"/>
            <a:ext cx="7751683" cy="556974"/>
          </a:xfrm>
          <a:prstGeom prst="rect">
            <a:avLst/>
          </a:prstGeom>
          <a:noFill/>
          <a:ln/>
        </p:spPr>
        <p:txBody>
          <a:bodyPr wrap="square" lIns="0" tIns="0" rIns="0" bIns="0" rtlCol="0" anchor="t"/>
          <a:lstStyle/>
          <a:p>
            <a:pPr marL="0" indent="0" algn="l">
              <a:lnSpc>
                <a:spcPts val="2150"/>
              </a:lnSpc>
              <a:buNone/>
            </a:pPr>
            <a:r>
              <a:rPr lang="en-US" sz="1350" b="1" dirty="0">
                <a:solidFill>
                  <a:srgbClr val="272525"/>
                </a:solidFill>
                <a:latin typeface="Inter" pitchFamily="34" charset="0"/>
                <a:ea typeface="Inter" pitchFamily="34" charset="-122"/>
                <a:cs typeface="Inter" pitchFamily="34" charset="-120"/>
              </a:rPr>
              <a:t>Note:</a:t>
            </a:r>
            <a:r>
              <a:rPr lang="en-US" sz="1350" dirty="0">
                <a:solidFill>
                  <a:srgbClr val="272525"/>
                </a:solidFill>
                <a:latin typeface="Inter" pitchFamily="34" charset="0"/>
                <a:ea typeface="Inter" pitchFamily="34" charset="-122"/>
                <a:cs typeface="Inter" pitchFamily="34" charset="-120"/>
              </a:rPr>
              <a:t> While SIFT offers excellent performance, it's patented technology. OpenCV moved it to the "contrib" modules, and some applications use alternatives like ORB for licensing reasons.</a:t>
            </a:r>
            <a:endParaRPr lang="en-US" sz="1350" dirty="0"/>
          </a:p>
        </p:txBody>
      </p:sp>
      <p:pic>
        <p:nvPicPr>
          <p:cNvPr id="45058" name="Picture 2" descr="Introduction to SIFT( Scale Invariant Feature Transform) | by Deep | Medium"/>
          <p:cNvPicPr>
            <a:picLocks noChangeAspect="1" noChangeArrowheads="1"/>
          </p:cNvPicPr>
          <p:nvPr/>
        </p:nvPicPr>
        <p:blipFill>
          <a:blip r:embed="rId3"/>
          <a:srcRect l="8504" t="10282" r="9729" b="11797"/>
          <a:stretch>
            <a:fillRect/>
          </a:stretch>
        </p:blipFill>
        <p:spPr bwMode="auto">
          <a:xfrm>
            <a:off x="266012" y="2147173"/>
            <a:ext cx="5758230" cy="3649861"/>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48070" y="514350"/>
            <a:ext cx="8800624" cy="584359"/>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Inter Bold" pitchFamily="34" charset="0"/>
                <a:ea typeface="Inter Bold" pitchFamily="34" charset="-122"/>
                <a:cs typeface="Inter Bold" pitchFamily="34" charset="-120"/>
              </a:rPr>
              <a:t>ORB: Oriented FAST and Rotated BRIEF</a:t>
            </a:r>
            <a:endParaRPr lang="en-US" sz="3650" dirty="0"/>
          </a:p>
        </p:txBody>
      </p:sp>
      <p:sp>
        <p:nvSpPr>
          <p:cNvPr id="3" name="Text 1"/>
          <p:cNvSpPr/>
          <p:nvPr/>
        </p:nvSpPr>
        <p:spPr>
          <a:xfrm>
            <a:off x="748070" y="1566148"/>
            <a:ext cx="4312325" cy="350639"/>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 Free Alternative to SIFT/SURF</a:t>
            </a:r>
            <a:endParaRPr lang="en-US" sz="2200" dirty="0"/>
          </a:p>
        </p:txBody>
      </p:sp>
      <p:sp>
        <p:nvSpPr>
          <p:cNvPr id="4" name="Text 2"/>
          <p:cNvSpPr/>
          <p:nvPr/>
        </p:nvSpPr>
        <p:spPr>
          <a:xfrm>
            <a:off x="748070" y="2103715"/>
            <a:ext cx="6339007" cy="59840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ORB combines modified versions of FAST keypoint detector and BRIEF descriptor:</a:t>
            </a:r>
            <a:endParaRPr lang="en-US" sz="1450" dirty="0"/>
          </a:p>
        </p:txBody>
      </p:sp>
      <p:sp>
        <p:nvSpPr>
          <p:cNvPr id="5" name="Text 3"/>
          <p:cNvSpPr/>
          <p:nvPr/>
        </p:nvSpPr>
        <p:spPr>
          <a:xfrm>
            <a:off x="748070" y="2870359"/>
            <a:ext cx="6339007"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FAST:</a:t>
            </a:r>
            <a:r>
              <a:rPr lang="en-US" sz="1450" dirty="0">
                <a:solidFill>
                  <a:srgbClr val="272525"/>
                </a:solidFill>
                <a:latin typeface="Inter" pitchFamily="34" charset="0"/>
                <a:ea typeface="Inter" pitchFamily="34" charset="-122"/>
                <a:cs typeface="Inter" pitchFamily="34" charset="-120"/>
              </a:rPr>
              <a:t> Finds keypoints by comparing pixel intensities in a circular pattern</a:t>
            </a:r>
            <a:endParaRPr lang="en-US" sz="1450" dirty="0"/>
          </a:p>
        </p:txBody>
      </p:sp>
      <p:sp>
        <p:nvSpPr>
          <p:cNvPr id="6" name="Text 4"/>
          <p:cNvSpPr/>
          <p:nvPr/>
        </p:nvSpPr>
        <p:spPr>
          <a:xfrm>
            <a:off x="748070" y="3534132"/>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Adds orientation computation using intensity centroid</a:t>
            </a:r>
            <a:endParaRPr lang="en-US" sz="1450" dirty="0"/>
          </a:p>
        </p:txBody>
      </p:sp>
      <p:sp>
        <p:nvSpPr>
          <p:cNvPr id="7" name="Text 5"/>
          <p:cNvSpPr/>
          <p:nvPr/>
        </p:nvSpPr>
        <p:spPr>
          <a:xfrm>
            <a:off x="748070" y="3898702"/>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BRIEF:</a:t>
            </a:r>
            <a:r>
              <a:rPr lang="en-US" sz="1450" dirty="0">
                <a:solidFill>
                  <a:srgbClr val="272525"/>
                </a:solidFill>
                <a:latin typeface="Inter" pitchFamily="34" charset="0"/>
                <a:ea typeface="Inter" pitchFamily="34" charset="-122"/>
                <a:cs typeface="Inter" pitchFamily="34" charset="-120"/>
              </a:rPr>
              <a:t> Creates binary descriptor through intensity comparisons</a:t>
            </a:r>
            <a:endParaRPr lang="en-US" sz="1450" dirty="0"/>
          </a:p>
        </p:txBody>
      </p:sp>
      <p:sp>
        <p:nvSpPr>
          <p:cNvPr id="8" name="Text 6"/>
          <p:cNvSpPr/>
          <p:nvPr/>
        </p:nvSpPr>
        <p:spPr>
          <a:xfrm>
            <a:off x="748070" y="4263271"/>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Rotates BRIEF pattern according to keypoint orientation</a:t>
            </a:r>
            <a:endParaRPr lang="en-US" sz="1450" dirty="0"/>
          </a:p>
        </p:txBody>
      </p:sp>
      <p:sp>
        <p:nvSpPr>
          <p:cNvPr id="9" name="Text 7"/>
          <p:cNvSpPr/>
          <p:nvPr/>
        </p:nvSpPr>
        <p:spPr>
          <a:xfrm>
            <a:off x="748070" y="4627840"/>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Computationally efficient (much faster than SIFT)</a:t>
            </a:r>
            <a:endParaRPr lang="en-US" sz="1450" dirty="0"/>
          </a:p>
        </p:txBody>
      </p:sp>
      <p:sp>
        <p:nvSpPr>
          <p:cNvPr id="10" name="Text 8"/>
          <p:cNvSpPr/>
          <p:nvPr/>
        </p:nvSpPr>
        <p:spPr>
          <a:xfrm>
            <a:off x="748070" y="4992410"/>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Free to use commercially (no patents)</a:t>
            </a:r>
            <a:endParaRPr lang="en-US" sz="1450" dirty="0"/>
          </a:p>
        </p:txBody>
      </p:sp>
      <p:sp>
        <p:nvSpPr>
          <p:cNvPr id="11" name="Shape 9"/>
          <p:cNvSpPr/>
          <p:nvPr/>
        </p:nvSpPr>
        <p:spPr>
          <a:xfrm>
            <a:off x="748070" y="5501997"/>
            <a:ext cx="6339007" cy="1477328"/>
          </a:xfrm>
          <a:prstGeom prst="roundRect">
            <a:avLst>
              <a:gd name="adj" fmla="val 5318"/>
            </a:avLst>
          </a:prstGeom>
          <a:solidFill>
            <a:srgbClr val="F2F2F2"/>
          </a:solidFill>
          <a:ln/>
        </p:spPr>
      </p:sp>
      <p:sp>
        <p:nvSpPr>
          <p:cNvPr id="12" name="Shape 10"/>
          <p:cNvSpPr/>
          <p:nvPr/>
        </p:nvSpPr>
        <p:spPr>
          <a:xfrm>
            <a:off x="738783" y="5501997"/>
            <a:ext cx="6357580" cy="1477328"/>
          </a:xfrm>
          <a:prstGeom prst="roundRect">
            <a:avLst>
              <a:gd name="adj" fmla="val 1899"/>
            </a:avLst>
          </a:prstGeom>
          <a:solidFill>
            <a:srgbClr val="F2F2F2"/>
          </a:solidFill>
          <a:ln/>
        </p:spPr>
      </p:sp>
      <p:sp>
        <p:nvSpPr>
          <p:cNvPr id="13" name="Text 11"/>
          <p:cNvSpPr/>
          <p:nvPr/>
        </p:nvSpPr>
        <p:spPr>
          <a:xfrm>
            <a:off x="925711" y="5642253"/>
            <a:ext cx="5983724" cy="1196816"/>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 ORB implementationorb = cv2.ORB_create()keypoints, descriptors = orb.detectAndCompute(gray, None)    </a:t>
            </a:r>
            <a:endParaRPr lang="en-US" sz="1450" dirty="0"/>
          </a:p>
        </p:txBody>
      </p:sp>
      <p:pic>
        <p:nvPicPr>
          <p:cNvPr id="43010" name="Picture 2" descr="ORB(Oriented FAST and Rotated BRIEF)"/>
          <p:cNvPicPr>
            <a:picLocks noChangeAspect="1" noChangeArrowheads="1"/>
          </p:cNvPicPr>
          <p:nvPr/>
        </p:nvPicPr>
        <p:blipFill>
          <a:blip r:embed="rId3"/>
          <a:srcRect/>
          <a:stretch>
            <a:fillRect/>
          </a:stretch>
        </p:blipFill>
        <p:spPr bwMode="auto">
          <a:xfrm>
            <a:off x="7262613" y="1833663"/>
            <a:ext cx="7266002" cy="4922282"/>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3" name="Text 0"/>
          <p:cNvSpPr/>
          <p:nvPr/>
        </p:nvSpPr>
        <p:spPr>
          <a:xfrm>
            <a:off x="515389" y="425410"/>
            <a:ext cx="13496124" cy="967026"/>
          </a:xfrm>
          <a:prstGeom prst="rect">
            <a:avLst/>
          </a:prstGeom>
          <a:noFill/>
          <a:ln/>
        </p:spPr>
        <p:txBody>
          <a:bodyPr wrap="square" lIns="0" tIns="0" rIns="0" bIns="0" rtlCol="0" anchor="t"/>
          <a:lstStyle/>
          <a:p>
            <a:pPr marL="0" indent="0" algn="ctr">
              <a:lnSpc>
                <a:spcPts val="3800"/>
              </a:lnSpc>
              <a:buNone/>
            </a:pPr>
            <a:r>
              <a:rPr lang="en-US" sz="3000" b="1" dirty="0">
                <a:solidFill>
                  <a:srgbClr val="000000"/>
                </a:solidFill>
                <a:latin typeface="Inter Bold" pitchFamily="34" charset="0"/>
                <a:ea typeface="Inter Bold" pitchFamily="34" charset="-122"/>
                <a:cs typeface="Inter Bold" pitchFamily="34" charset="-120"/>
              </a:rPr>
              <a:t>Feature Matching: Finding Correspondences</a:t>
            </a:r>
            <a:endParaRPr lang="en-US" sz="3000" dirty="0"/>
          </a:p>
        </p:txBody>
      </p:sp>
      <p:sp>
        <p:nvSpPr>
          <p:cNvPr id="4" name="Text 1"/>
          <p:cNvSpPr/>
          <p:nvPr/>
        </p:nvSpPr>
        <p:spPr>
          <a:xfrm>
            <a:off x="6105287" y="1624489"/>
            <a:ext cx="4092654" cy="290036"/>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Connecting Features Across Images</a:t>
            </a:r>
            <a:endParaRPr lang="en-US" sz="1800" dirty="0"/>
          </a:p>
        </p:txBody>
      </p:sp>
      <p:sp>
        <p:nvSpPr>
          <p:cNvPr id="5" name="Text 2"/>
          <p:cNvSpPr/>
          <p:nvPr/>
        </p:nvSpPr>
        <p:spPr>
          <a:xfrm>
            <a:off x="6105287" y="2146578"/>
            <a:ext cx="7906226" cy="495300"/>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Feature matching identifies corresponding points between images—essential for image stitching, object recognition, and 3D reconstruction.</a:t>
            </a:r>
            <a:endParaRPr lang="en-US" sz="1200" dirty="0"/>
          </a:p>
        </p:txBody>
      </p:sp>
      <p:sp>
        <p:nvSpPr>
          <p:cNvPr id="6" name="Shape 3"/>
          <p:cNvSpPr/>
          <p:nvPr/>
        </p:nvSpPr>
        <p:spPr>
          <a:xfrm>
            <a:off x="6105287" y="2815947"/>
            <a:ext cx="7906226" cy="2086094"/>
          </a:xfrm>
          <a:prstGeom prst="roundRect">
            <a:avLst>
              <a:gd name="adj" fmla="val 3115"/>
            </a:avLst>
          </a:prstGeom>
          <a:solidFill>
            <a:srgbClr val="FFFFFF"/>
          </a:solidFill>
          <a:ln w="22860">
            <a:solidFill>
              <a:srgbClr val="C0C1D7"/>
            </a:solidFill>
            <a:prstDash val="solid"/>
          </a:ln>
        </p:spPr>
      </p:sp>
      <p:sp>
        <p:nvSpPr>
          <p:cNvPr id="7" name="Text 4"/>
          <p:cNvSpPr/>
          <p:nvPr/>
        </p:nvSpPr>
        <p:spPr>
          <a:xfrm>
            <a:off x="6282809" y="2993469"/>
            <a:ext cx="2022634"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Brute Force Matching</a:t>
            </a:r>
            <a:endParaRPr lang="en-US" sz="1500" dirty="0"/>
          </a:p>
        </p:txBody>
      </p:sp>
      <p:sp>
        <p:nvSpPr>
          <p:cNvPr id="8" name="Text 5"/>
          <p:cNvSpPr/>
          <p:nvPr/>
        </p:nvSpPr>
        <p:spPr>
          <a:xfrm>
            <a:off x="6282809" y="3327916"/>
            <a:ext cx="7551182" cy="495300"/>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Compares each descriptor in first set with all descriptors in second set using distance measures (Euclidean, Hamming, etc.)</a:t>
            </a:r>
            <a:endParaRPr lang="en-US" sz="1200" dirty="0"/>
          </a:p>
        </p:txBody>
      </p:sp>
      <p:sp>
        <p:nvSpPr>
          <p:cNvPr id="9" name="Shape 6"/>
          <p:cNvSpPr/>
          <p:nvPr/>
        </p:nvSpPr>
        <p:spPr>
          <a:xfrm>
            <a:off x="6282809" y="3997285"/>
            <a:ext cx="7551182" cy="727234"/>
          </a:xfrm>
          <a:prstGeom prst="roundRect">
            <a:avLst>
              <a:gd name="adj" fmla="val 8936"/>
            </a:avLst>
          </a:prstGeom>
          <a:solidFill>
            <a:srgbClr val="F2F2F2"/>
          </a:solidFill>
          <a:ln/>
        </p:spPr>
      </p:sp>
      <p:sp>
        <p:nvSpPr>
          <p:cNvPr id="10" name="Shape 7"/>
          <p:cNvSpPr/>
          <p:nvPr/>
        </p:nvSpPr>
        <p:spPr>
          <a:xfrm>
            <a:off x="6275189" y="3997285"/>
            <a:ext cx="7566422" cy="727234"/>
          </a:xfrm>
          <a:prstGeom prst="roundRect">
            <a:avLst>
              <a:gd name="adj" fmla="val 3191"/>
            </a:avLst>
          </a:prstGeom>
          <a:solidFill>
            <a:srgbClr val="F2F2F2"/>
          </a:solidFill>
          <a:ln/>
        </p:spPr>
      </p:sp>
      <p:sp>
        <p:nvSpPr>
          <p:cNvPr id="11" name="Text 8"/>
          <p:cNvSpPr/>
          <p:nvPr/>
        </p:nvSpPr>
        <p:spPr>
          <a:xfrm>
            <a:off x="6429851" y="4113252"/>
            <a:ext cx="7257098" cy="495300"/>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bf = cv2.BFMatcher</a:t>
            </a:r>
            <a:r>
              <a:rPr lang="en-US" sz="1200" dirty="0" smtClean="0">
                <a:solidFill>
                  <a:srgbClr val="272525"/>
                </a:solidFill>
                <a:highlight>
                  <a:srgbClr val="F2F2F2"/>
                </a:highlight>
                <a:latin typeface="Consolas" pitchFamily="34" charset="0"/>
                <a:ea typeface="Consolas" pitchFamily="34" charset="-122"/>
                <a:cs typeface="Consolas" pitchFamily="34" charset="-120"/>
              </a:rPr>
              <a:t>()</a:t>
            </a:r>
          </a:p>
          <a:p>
            <a:pPr marL="0" indent="0" algn="l">
              <a:lnSpc>
                <a:spcPts val="1900"/>
              </a:lnSpc>
              <a:buNone/>
            </a:pPr>
            <a:r>
              <a:rPr lang="en-US" sz="1200" dirty="0" smtClean="0">
                <a:solidFill>
                  <a:srgbClr val="272525"/>
                </a:solidFill>
                <a:highlight>
                  <a:srgbClr val="F2F2F2"/>
                </a:highlight>
                <a:latin typeface="Consolas" pitchFamily="34" charset="0"/>
                <a:ea typeface="Consolas" pitchFamily="34" charset="-122"/>
                <a:cs typeface="Consolas" pitchFamily="34" charset="-120"/>
              </a:rPr>
              <a:t>matches </a:t>
            </a:r>
            <a:r>
              <a:rPr lang="en-US" sz="1200" dirty="0">
                <a:solidFill>
                  <a:srgbClr val="272525"/>
                </a:solidFill>
                <a:highlight>
                  <a:srgbClr val="F2F2F2"/>
                </a:highlight>
                <a:latin typeface="Consolas" pitchFamily="34" charset="0"/>
                <a:ea typeface="Consolas" pitchFamily="34" charset="-122"/>
                <a:cs typeface="Consolas" pitchFamily="34" charset="-120"/>
              </a:rPr>
              <a:t>= bf.knnMatch(desc1, desc2, k=2)</a:t>
            </a:r>
            <a:endParaRPr lang="en-US" sz="1200" dirty="0"/>
          </a:p>
        </p:txBody>
      </p:sp>
      <p:sp>
        <p:nvSpPr>
          <p:cNvPr id="12" name="Shape 9"/>
          <p:cNvSpPr/>
          <p:nvPr/>
        </p:nvSpPr>
        <p:spPr>
          <a:xfrm>
            <a:off x="6105287" y="5056703"/>
            <a:ext cx="7906226" cy="2086094"/>
          </a:xfrm>
          <a:prstGeom prst="roundRect">
            <a:avLst>
              <a:gd name="adj" fmla="val 3115"/>
            </a:avLst>
          </a:prstGeom>
          <a:solidFill>
            <a:srgbClr val="FFFFFF"/>
          </a:solidFill>
          <a:ln w="22860">
            <a:solidFill>
              <a:srgbClr val="C0C1D7"/>
            </a:solidFill>
            <a:prstDash val="solid"/>
          </a:ln>
        </p:spPr>
      </p:sp>
      <p:sp>
        <p:nvSpPr>
          <p:cNvPr id="13" name="Text 10"/>
          <p:cNvSpPr/>
          <p:nvPr/>
        </p:nvSpPr>
        <p:spPr>
          <a:xfrm>
            <a:off x="6282809" y="5234226"/>
            <a:ext cx="1934051"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FLANN Matching</a:t>
            </a:r>
            <a:endParaRPr lang="en-US" sz="1500" dirty="0"/>
          </a:p>
        </p:txBody>
      </p:sp>
      <p:sp>
        <p:nvSpPr>
          <p:cNvPr id="14" name="Text 11"/>
          <p:cNvSpPr/>
          <p:nvPr/>
        </p:nvSpPr>
        <p:spPr>
          <a:xfrm>
            <a:off x="6282809" y="5568672"/>
            <a:ext cx="7551182" cy="495300"/>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Fast Library for Approximate Nearest Neighbors provides faster matching for large datasets through optimized algorithms</a:t>
            </a:r>
            <a:endParaRPr lang="en-US" sz="1200" dirty="0"/>
          </a:p>
        </p:txBody>
      </p:sp>
      <p:sp>
        <p:nvSpPr>
          <p:cNvPr id="15" name="Shape 12"/>
          <p:cNvSpPr/>
          <p:nvPr/>
        </p:nvSpPr>
        <p:spPr>
          <a:xfrm>
            <a:off x="6282809" y="6238042"/>
            <a:ext cx="7551182" cy="727234"/>
          </a:xfrm>
          <a:prstGeom prst="roundRect">
            <a:avLst>
              <a:gd name="adj" fmla="val 8936"/>
            </a:avLst>
          </a:prstGeom>
          <a:solidFill>
            <a:srgbClr val="F2F2F2"/>
          </a:solidFill>
          <a:ln/>
        </p:spPr>
      </p:sp>
      <p:sp>
        <p:nvSpPr>
          <p:cNvPr id="16" name="Shape 13"/>
          <p:cNvSpPr/>
          <p:nvPr/>
        </p:nvSpPr>
        <p:spPr>
          <a:xfrm>
            <a:off x="6275189" y="6238042"/>
            <a:ext cx="7566422" cy="727234"/>
          </a:xfrm>
          <a:prstGeom prst="roundRect">
            <a:avLst>
              <a:gd name="adj" fmla="val 3191"/>
            </a:avLst>
          </a:prstGeom>
          <a:solidFill>
            <a:srgbClr val="F2F2F2"/>
          </a:solidFill>
          <a:ln/>
        </p:spPr>
      </p:sp>
      <p:sp>
        <p:nvSpPr>
          <p:cNvPr id="17" name="Text 14"/>
          <p:cNvSpPr/>
          <p:nvPr/>
        </p:nvSpPr>
        <p:spPr>
          <a:xfrm>
            <a:off x="6429851" y="6354008"/>
            <a:ext cx="7257098" cy="495300"/>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flann = cv2.FlannBasedMatcher</a:t>
            </a:r>
            <a:r>
              <a:rPr lang="en-US" sz="1200" dirty="0" smtClean="0">
                <a:solidFill>
                  <a:srgbClr val="272525"/>
                </a:solidFill>
                <a:highlight>
                  <a:srgbClr val="F2F2F2"/>
                </a:highlight>
                <a:latin typeface="Consolas" pitchFamily="34" charset="0"/>
                <a:ea typeface="Consolas" pitchFamily="34" charset="-122"/>
                <a:cs typeface="Consolas" pitchFamily="34" charset="-120"/>
              </a:rPr>
              <a:t>()</a:t>
            </a:r>
          </a:p>
          <a:p>
            <a:pPr marL="0" indent="0" algn="l">
              <a:lnSpc>
                <a:spcPts val="1900"/>
              </a:lnSpc>
              <a:buNone/>
            </a:pPr>
            <a:r>
              <a:rPr lang="en-US" sz="1200" dirty="0" smtClean="0">
                <a:solidFill>
                  <a:srgbClr val="272525"/>
                </a:solidFill>
                <a:highlight>
                  <a:srgbClr val="F2F2F2"/>
                </a:highlight>
                <a:latin typeface="Consolas" pitchFamily="34" charset="0"/>
                <a:ea typeface="Consolas" pitchFamily="34" charset="-122"/>
                <a:cs typeface="Consolas" pitchFamily="34" charset="-120"/>
              </a:rPr>
              <a:t>matches </a:t>
            </a:r>
            <a:r>
              <a:rPr lang="en-US" sz="1200" dirty="0">
                <a:solidFill>
                  <a:srgbClr val="272525"/>
                </a:solidFill>
                <a:highlight>
                  <a:srgbClr val="F2F2F2"/>
                </a:highlight>
                <a:latin typeface="Consolas" pitchFamily="34" charset="0"/>
                <a:ea typeface="Consolas" pitchFamily="34" charset="-122"/>
                <a:cs typeface="Consolas" pitchFamily="34" charset="-120"/>
              </a:rPr>
              <a:t>= flann.knnMatch(desc1, desc2, k=2)</a:t>
            </a:r>
            <a:endParaRPr lang="en-US" sz="1200" dirty="0"/>
          </a:p>
        </p:txBody>
      </p:sp>
      <p:sp>
        <p:nvSpPr>
          <p:cNvPr id="18" name="Text 15"/>
          <p:cNvSpPr/>
          <p:nvPr/>
        </p:nvSpPr>
        <p:spPr>
          <a:xfrm>
            <a:off x="6105287" y="7316867"/>
            <a:ext cx="7906226" cy="495300"/>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Ratio test (Lowe's method) helps filter good matches by comparing distances between best and second-best matches</a:t>
            </a:r>
            <a:endParaRPr lang="en-US" sz="1200" dirty="0"/>
          </a:p>
        </p:txBody>
      </p:sp>
      <p:sp>
        <p:nvSpPr>
          <p:cNvPr id="40964" name="AutoShape 4" descr="DataTechNotes: FLANN Feature Matching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0966" name="Picture 6" descr="DataTechNotes: FLANN Feature Matching Example with OpenCV"/>
          <p:cNvPicPr>
            <a:picLocks noChangeAspect="1" noChangeArrowheads="1"/>
          </p:cNvPicPr>
          <p:nvPr/>
        </p:nvPicPr>
        <p:blipFill>
          <a:blip r:embed="rId3"/>
          <a:srcRect/>
          <a:stretch>
            <a:fillRect/>
          </a:stretch>
        </p:blipFill>
        <p:spPr bwMode="auto">
          <a:xfrm>
            <a:off x="389265" y="2274391"/>
            <a:ext cx="5345882" cy="4359165"/>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352312"/>
            <a:ext cx="7470458"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Challenges in Computer Vision</a:t>
            </a:r>
            <a:endParaRPr lang="en-US" sz="3900" dirty="0"/>
          </a:p>
        </p:txBody>
      </p:sp>
      <p:sp>
        <p:nvSpPr>
          <p:cNvPr id="3" name="Shape 1"/>
          <p:cNvSpPr/>
          <p:nvPr/>
        </p:nvSpPr>
        <p:spPr>
          <a:xfrm>
            <a:off x="793790" y="2369225"/>
            <a:ext cx="4215289" cy="1476256"/>
          </a:xfrm>
          <a:prstGeom prst="roundRect">
            <a:avLst>
              <a:gd name="adj" fmla="val 5647"/>
            </a:avLst>
          </a:prstGeom>
          <a:solidFill>
            <a:srgbClr val="DADBF1"/>
          </a:solidFill>
          <a:ln w="7620">
            <a:solidFill>
              <a:srgbClr val="C0C1D7"/>
            </a:solidFill>
            <a:prstDash val="solid"/>
          </a:ln>
        </p:spPr>
      </p:sp>
      <p:sp>
        <p:nvSpPr>
          <p:cNvPr id="4" name="Text 2"/>
          <p:cNvSpPr/>
          <p:nvPr/>
        </p:nvSpPr>
        <p:spPr>
          <a:xfrm>
            <a:off x="999768" y="257520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Viewpoint Variation</a:t>
            </a:r>
            <a:endParaRPr lang="en-US" sz="1950" dirty="0"/>
          </a:p>
        </p:txBody>
      </p:sp>
      <p:sp>
        <p:nvSpPr>
          <p:cNvPr id="5" name="Text 3"/>
          <p:cNvSpPr/>
          <p:nvPr/>
        </p:nvSpPr>
        <p:spPr>
          <a:xfrm>
            <a:off x="999768" y="3004423"/>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Same object appears different when viewed from different angles</a:t>
            </a:r>
            <a:endParaRPr lang="en-US" sz="1550" dirty="0"/>
          </a:p>
        </p:txBody>
      </p:sp>
      <p:sp>
        <p:nvSpPr>
          <p:cNvPr id="6" name="Shape 4"/>
          <p:cNvSpPr/>
          <p:nvPr/>
        </p:nvSpPr>
        <p:spPr>
          <a:xfrm>
            <a:off x="5207437" y="2369225"/>
            <a:ext cx="4215408" cy="1476256"/>
          </a:xfrm>
          <a:prstGeom prst="roundRect">
            <a:avLst>
              <a:gd name="adj" fmla="val 5647"/>
            </a:avLst>
          </a:prstGeom>
          <a:solidFill>
            <a:srgbClr val="DADBF1"/>
          </a:solidFill>
          <a:ln w="7620">
            <a:solidFill>
              <a:srgbClr val="C0C1D7"/>
            </a:solidFill>
            <a:prstDash val="solid"/>
          </a:ln>
        </p:spPr>
      </p:sp>
      <p:sp>
        <p:nvSpPr>
          <p:cNvPr id="7" name="Text 5"/>
          <p:cNvSpPr/>
          <p:nvPr/>
        </p:nvSpPr>
        <p:spPr>
          <a:xfrm>
            <a:off x="5413415" y="2575203"/>
            <a:ext cx="2790587"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Illumination Conditions</a:t>
            </a:r>
            <a:endParaRPr lang="en-US" sz="1950" dirty="0"/>
          </a:p>
        </p:txBody>
      </p:sp>
      <p:sp>
        <p:nvSpPr>
          <p:cNvPr id="8" name="Text 6"/>
          <p:cNvSpPr/>
          <p:nvPr/>
        </p:nvSpPr>
        <p:spPr>
          <a:xfrm>
            <a:off x="5413415" y="3004423"/>
            <a:ext cx="3803452"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Changes in lighting dramatically affect pixel values</a:t>
            </a:r>
            <a:endParaRPr lang="en-US" sz="1550" dirty="0"/>
          </a:p>
        </p:txBody>
      </p:sp>
      <p:sp>
        <p:nvSpPr>
          <p:cNvPr id="9" name="Shape 7"/>
          <p:cNvSpPr/>
          <p:nvPr/>
        </p:nvSpPr>
        <p:spPr>
          <a:xfrm>
            <a:off x="9621203" y="2369225"/>
            <a:ext cx="4215289" cy="1476256"/>
          </a:xfrm>
          <a:prstGeom prst="roundRect">
            <a:avLst>
              <a:gd name="adj" fmla="val 5647"/>
            </a:avLst>
          </a:prstGeom>
          <a:solidFill>
            <a:srgbClr val="DADBF1"/>
          </a:solidFill>
          <a:ln w="7620">
            <a:solidFill>
              <a:srgbClr val="C0C1D7"/>
            </a:solidFill>
            <a:prstDash val="solid"/>
          </a:ln>
        </p:spPr>
      </p:sp>
      <p:sp>
        <p:nvSpPr>
          <p:cNvPr id="10" name="Text 8"/>
          <p:cNvSpPr/>
          <p:nvPr/>
        </p:nvSpPr>
        <p:spPr>
          <a:xfrm>
            <a:off x="9827181" y="257520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Occlusion</a:t>
            </a:r>
            <a:endParaRPr lang="en-US" sz="1950" dirty="0"/>
          </a:p>
        </p:txBody>
      </p:sp>
      <p:sp>
        <p:nvSpPr>
          <p:cNvPr id="11" name="Text 9"/>
          <p:cNvSpPr/>
          <p:nvPr/>
        </p:nvSpPr>
        <p:spPr>
          <a:xfrm>
            <a:off x="9827181" y="3004423"/>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Objects may be partially hidden behind other objects</a:t>
            </a:r>
            <a:endParaRPr lang="en-US" sz="1550" dirty="0"/>
          </a:p>
        </p:txBody>
      </p:sp>
      <p:sp>
        <p:nvSpPr>
          <p:cNvPr id="12" name="Shape 10"/>
          <p:cNvSpPr/>
          <p:nvPr/>
        </p:nvSpPr>
        <p:spPr>
          <a:xfrm>
            <a:off x="793790" y="4043839"/>
            <a:ext cx="4215289" cy="1476256"/>
          </a:xfrm>
          <a:prstGeom prst="roundRect">
            <a:avLst>
              <a:gd name="adj" fmla="val 5647"/>
            </a:avLst>
          </a:prstGeom>
          <a:solidFill>
            <a:srgbClr val="DADBF1"/>
          </a:solidFill>
          <a:ln w="7620">
            <a:solidFill>
              <a:srgbClr val="C0C1D7"/>
            </a:solidFill>
            <a:prstDash val="solid"/>
          </a:ln>
        </p:spPr>
      </p:sp>
      <p:sp>
        <p:nvSpPr>
          <p:cNvPr id="13" name="Text 11"/>
          <p:cNvSpPr/>
          <p:nvPr/>
        </p:nvSpPr>
        <p:spPr>
          <a:xfrm>
            <a:off x="999768" y="424981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Scale Variations</a:t>
            </a:r>
            <a:endParaRPr lang="en-US" sz="1950" dirty="0"/>
          </a:p>
        </p:txBody>
      </p:sp>
      <p:sp>
        <p:nvSpPr>
          <p:cNvPr id="14" name="Text 12"/>
          <p:cNvSpPr/>
          <p:nvPr/>
        </p:nvSpPr>
        <p:spPr>
          <a:xfrm>
            <a:off x="999768" y="4679037"/>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Objects appear at different sizes depending on distance</a:t>
            </a:r>
            <a:endParaRPr lang="en-US" sz="1550" dirty="0"/>
          </a:p>
        </p:txBody>
      </p:sp>
      <p:sp>
        <p:nvSpPr>
          <p:cNvPr id="15" name="Shape 13"/>
          <p:cNvSpPr/>
          <p:nvPr/>
        </p:nvSpPr>
        <p:spPr>
          <a:xfrm>
            <a:off x="5207437" y="4043839"/>
            <a:ext cx="4215408" cy="1476256"/>
          </a:xfrm>
          <a:prstGeom prst="roundRect">
            <a:avLst>
              <a:gd name="adj" fmla="val 5647"/>
            </a:avLst>
          </a:prstGeom>
          <a:solidFill>
            <a:srgbClr val="DADBF1"/>
          </a:solidFill>
          <a:ln w="7620">
            <a:solidFill>
              <a:srgbClr val="C0C1D7"/>
            </a:solidFill>
            <a:prstDash val="solid"/>
          </a:ln>
        </p:spPr>
      </p:sp>
      <p:sp>
        <p:nvSpPr>
          <p:cNvPr id="16" name="Text 14"/>
          <p:cNvSpPr/>
          <p:nvPr/>
        </p:nvSpPr>
        <p:spPr>
          <a:xfrm>
            <a:off x="5413415" y="424981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Deformation</a:t>
            </a:r>
            <a:endParaRPr lang="en-US" sz="1950" dirty="0"/>
          </a:p>
        </p:txBody>
      </p:sp>
      <p:sp>
        <p:nvSpPr>
          <p:cNvPr id="17" name="Text 15"/>
          <p:cNvSpPr/>
          <p:nvPr/>
        </p:nvSpPr>
        <p:spPr>
          <a:xfrm>
            <a:off x="5413415" y="4679037"/>
            <a:ext cx="3803452"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Non-rigid objects change shape</a:t>
            </a:r>
            <a:endParaRPr lang="en-US" sz="1550" dirty="0"/>
          </a:p>
        </p:txBody>
      </p:sp>
      <p:sp>
        <p:nvSpPr>
          <p:cNvPr id="18" name="Shape 16"/>
          <p:cNvSpPr/>
          <p:nvPr/>
        </p:nvSpPr>
        <p:spPr>
          <a:xfrm>
            <a:off x="9621203" y="4043839"/>
            <a:ext cx="4215289" cy="1476256"/>
          </a:xfrm>
          <a:prstGeom prst="roundRect">
            <a:avLst>
              <a:gd name="adj" fmla="val 5647"/>
            </a:avLst>
          </a:prstGeom>
          <a:solidFill>
            <a:srgbClr val="DADBF1"/>
          </a:solidFill>
          <a:ln w="7620">
            <a:solidFill>
              <a:srgbClr val="C0C1D7"/>
            </a:solidFill>
            <a:prstDash val="solid"/>
          </a:ln>
        </p:spPr>
      </p:sp>
      <p:sp>
        <p:nvSpPr>
          <p:cNvPr id="19" name="Text 17"/>
          <p:cNvSpPr/>
          <p:nvPr/>
        </p:nvSpPr>
        <p:spPr>
          <a:xfrm>
            <a:off x="9827181" y="424981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Background Clutter</a:t>
            </a:r>
            <a:endParaRPr lang="en-US" sz="1950" dirty="0"/>
          </a:p>
        </p:txBody>
      </p:sp>
      <p:sp>
        <p:nvSpPr>
          <p:cNvPr id="20" name="Text 18"/>
          <p:cNvSpPr/>
          <p:nvPr/>
        </p:nvSpPr>
        <p:spPr>
          <a:xfrm>
            <a:off x="9827181" y="4679037"/>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Objects blend with similarly colored backgrounds</a:t>
            </a:r>
            <a:endParaRPr lang="en-US" sz="1550" dirty="0"/>
          </a:p>
        </p:txBody>
      </p:sp>
      <p:sp>
        <p:nvSpPr>
          <p:cNvPr id="21" name="Shape 19"/>
          <p:cNvSpPr/>
          <p:nvPr/>
        </p:nvSpPr>
        <p:spPr>
          <a:xfrm>
            <a:off x="793790" y="5718453"/>
            <a:ext cx="13042702" cy="1158716"/>
          </a:xfrm>
          <a:prstGeom prst="roundRect">
            <a:avLst>
              <a:gd name="adj" fmla="val 7194"/>
            </a:avLst>
          </a:prstGeom>
          <a:solidFill>
            <a:srgbClr val="DADBF1"/>
          </a:solidFill>
          <a:ln w="7620">
            <a:solidFill>
              <a:srgbClr val="C0C1D7"/>
            </a:solidFill>
            <a:prstDash val="solid"/>
          </a:ln>
        </p:spPr>
      </p:sp>
      <p:sp>
        <p:nvSpPr>
          <p:cNvPr id="22" name="Text 20"/>
          <p:cNvSpPr/>
          <p:nvPr/>
        </p:nvSpPr>
        <p:spPr>
          <a:xfrm>
            <a:off x="999768" y="592443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Intra-class Variation</a:t>
            </a:r>
            <a:endParaRPr lang="en-US" sz="1950" dirty="0"/>
          </a:p>
        </p:txBody>
      </p:sp>
      <p:sp>
        <p:nvSpPr>
          <p:cNvPr id="23" name="Text 21"/>
          <p:cNvSpPr/>
          <p:nvPr/>
        </p:nvSpPr>
        <p:spPr>
          <a:xfrm>
            <a:off x="999768" y="6353651"/>
            <a:ext cx="12630745"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Objects in same category can look very different</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1548527"/>
            <a:ext cx="9103162"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Computer Vision Libraries Ecosystem</a:t>
            </a:r>
            <a:endParaRPr lang="en-US" sz="3900" dirty="0"/>
          </a:p>
        </p:txBody>
      </p:sp>
      <p:pic>
        <p:nvPicPr>
          <p:cNvPr id="3" name="Image 0" descr="preencoded.png"/>
          <p:cNvPicPr>
            <a:picLocks noChangeAspect="1"/>
          </p:cNvPicPr>
          <p:nvPr/>
        </p:nvPicPr>
        <p:blipFill>
          <a:blip r:embed="rId3"/>
          <a:stretch>
            <a:fillRect/>
          </a:stretch>
        </p:blipFill>
        <p:spPr>
          <a:xfrm>
            <a:off x="793790" y="2565440"/>
            <a:ext cx="3074670" cy="1900238"/>
          </a:xfrm>
          <a:prstGeom prst="rect">
            <a:avLst/>
          </a:prstGeom>
        </p:spPr>
      </p:pic>
      <p:sp>
        <p:nvSpPr>
          <p:cNvPr id="4" name="Text 1"/>
          <p:cNvSpPr/>
          <p:nvPr/>
        </p:nvSpPr>
        <p:spPr>
          <a:xfrm>
            <a:off x="793790" y="466403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OpenCV</a:t>
            </a:r>
            <a:endParaRPr lang="en-US" sz="1950" dirty="0"/>
          </a:p>
        </p:txBody>
      </p:sp>
      <p:sp>
        <p:nvSpPr>
          <p:cNvPr id="5" name="Text 2"/>
          <p:cNvSpPr/>
          <p:nvPr/>
        </p:nvSpPr>
        <p:spPr>
          <a:xfrm>
            <a:off x="793790" y="5093256"/>
            <a:ext cx="3074670"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Open source library with 2500+ algorithms for classical CV and ML. Available in C++, Python, Java. Industry standard for traditional CV approaches.</a:t>
            </a:r>
            <a:endParaRPr lang="en-US" sz="1550" dirty="0"/>
          </a:p>
        </p:txBody>
      </p:sp>
      <p:pic>
        <p:nvPicPr>
          <p:cNvPr id="6" name="Image 1" descr="preencoded.png"/>
          <p:cNvPicPr>
            <a:picLocks noChangeAspect="1"/>
          </p:cNvPicPr>
          <p:nvPr/>
        </p:nvPicPr>
        <p:blipFill>
          <a:blip r:embed="rId4"/>
          <a:stretch>
            <a:fillRect/>
          </a:stretch>
        </p:blipFill>
        <p:spPr>
          <a:xfrm>
            <a:off x="4116467" y="2565440"/>
            <a:ext cx="3074670" cy="1900238"/>
          </a:xfrm>
          <a:prstGeom prst="rect">
            <a:avLst/>
          </a:prstGeom>
        </p:spPr>
      </p:pic>
      <p:sp>
        <p:nvSpPr>
          <p:cNvPr id="7" name="Text 3"/>
          <p:cNvSpPr/>
          <p:nvPr/>
        </p:nvSpPr>
        <p:spPr>
          <a:xfrm>
            <a:off x="4116467" y="466403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PyTorch</a:t>
            </a:r>
            <a:endParaRPr lang="en-US" sz="1950" dirty="0"/>
          </a:p>
        </p:txBody>
      </p:sp>
      <p:sp>
        <p:nvSpPr>
          <p:cNvPr id="8" name="Text 4"/>
          <p:cNvSpPr/>
          <p:nvPr/>
        </p:nvSpPr>
        <p:spPr>
          <a:xfrm>
            <a:off x="4116467" y="5093256"/>
            <a:ext cx="3074670"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Deep learning library with extensive support for computer vision through torchvision. Preferred in research for dynamic computation graphs.</a:t>
            </a:r>
            <a:endParaRPr lang="en-US" sz="1550" dirty="0"/>
          </a:p>
        </p:txBody>
      </p:sp>
      <p:pic>
        <p:nvPicPr>
          <p:cNvPr id="9" name="Image 2" descr="preencoded.png"/>
          <p:cNvPicPr>
            <a:picLocks noChangeAspect="1"/>
          </p:cNvPicPr>
          <p:nvPr/>
        </p:nvPicPr>
        <p:blipFill>
          <a:blip r:embed="rId5"/>
          <a:stretch>
            <a:fillRect/>
          </a:stretch>
        </p:blipFill>
        <p:spPr>
          <a:xfrm>
            <a:off x="7439144" y="2565440"/>
            <a:ext cx="3074670" cy="1900238"/>
          </a:xfrm>
          <a:prstGeom prst="rect">
            <a:avLst/>
          </a:prstGeom>
        </p:spPr>
      </p:pic>
      <p:sp>
        <p:nvSpPr>
          <p:cNvPr id="10" name="Text 5"/>
          <p:cNvSpPr/>
          <p:nvPr/>
        </p:nvSpPr>
        <p:spPr>
          <a:xfrm>
            <a:off x="7439144" y="466403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TensorFlow</a:t>
            </a:r>
            <a:endParaRPr lang="en-US" sz="1950" dirty="0"/>
          </a:p>
        </p:txBody>
      </p:sp>
      <p:sp>
        <p:nvSpPr>
          <p:cNvPr id="11" name="Text 6"/>
          <p:cNvSpPr/>
          <p:nvPr/>
        </p:nvSpPr>
        <p:spPr>
          <a:xfrm>
            <a:off x="7439144" y="5093256"/>
            <a:ext cx="3074670"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Google's ML platform with TF-Vision and Object Detection API. Strong deployment options including mobile and edge devices.</a:t>
            </a:r>
            <a:endParaRPr lang="en-US" sz="1550" dirty="0"/>
          </a:p>
        </p:txBody>
      </p:sp>
      <p:pic>
        <p:nvPicPr>
          <p:cNvPr id="12" name="Image 3" descr="preencoded.png"/>
          <p:cNvPicPr>
            <a:picLocks noChangeAspect="1"/>
          </p:cNvPicPr>
          <p:nvPr/>
        </p:nvPicPr>
        <p:blipFill>
          <a:blip r:embed="rId6"/>
          <a:stretch>
            <a:fillRect/>
          </a:stretch>
        </p:blipFill>
        <p:spPr>
          <a:xfrm>
            <a:off x="10761821" y="2565440"/>
            <a:ext cx="3074789" cy="1900357"/>
          </a:xfrm>
          <a:prstGeom prst="rect">
            <a:avLst/>
          </a:prstGeom>
        </p:spPr>
      </p:pic>
      <p:sp>
        <p:nvSpPr>
          <p:cNvPr id="13" name="Text 7"/>
          <p:cNvSpPr/>
          <p:nvPr/>
        </p:nvSpPr>
        <p:spPr>
          <a:xfrm>
            <a:off x="10761821" y="466415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scikit-image</a:t>
            </a:r>
            <a:endParaRPr lang="en-US" sz="1950" dirty="0"/>
          </a:p>
        </p:txBody>
      </p:sp>
      <p:sp>
        <p:nvSpPr>
          <p:cNvPr id="14" name="Text 8"/>
          <p:cNvSpPr/>
          <p:nvPr/>
        </p:nvSpPr>
        <p:spPr>
          <a:xfrm>
            <a:off x="10761821" y="5093375"/>
            <a:ext cx="3074789"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Python library for image processing with focus on algorithm education. Simple API and excellent documentation for beginners.</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800814"/>
            <a:ext cx="11089719"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The Rise of Deep Learning in Computer Vision</a:t>
            </a:r>
            <a:endParaRPr lang="en-US" sz="3900" dirty="0"/>
          </a:p>
        </p:txBody>
      </p:sp>
      <p:sp>
        <p:nvSpPr>
          <p:cNvPr id="3" name="Text 1"/>
          <p:cNvSpPr/>
          <p:nvPr/>
        </p:nvSpPr>
        <p:spPr>
          <a:xfrm>
            <a:off x="793790" y="1916906"/>
            <a:ext cx="328052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Transforming the Field</a:t>
            </a:r>
            <a:endParaRPr lang="en-US" sz="2300" dirty="0"/>
          </a:p>
        </p:txBody>
      </p:sp>
      <p:sp>
        <p:nvSpPr>
          <p:cNvPr id="4" name="Text 2"/>
          <p:cNvSpPr/>
          <p:nvPr/>
        </p:nvSpPr>
        <p:spPr>
          <a:xfrm>
            <a:off x="793790" y="2487335"/>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Since 2012's AlexNet breakthrough, deep learning has revolutionized computer vision:</a:t>
            </a:r>
            <a:endParaRPr lang="en-US" sz="1550" dirty="0"/>
          </a:p>
        </p:txBody>
      </p:sp>
      <p:sp>
        <p:nvSpPr>
          <p:cNvPr id="5" name="Text 3"/>
          <p:cNvSpPr/>
          <p:nvPr/>
        </p:nvSpPr>
        <p:spPr>
          <a:xfrm>
            <a:off x="793790" y="330100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Convolutional Neural Networks (CNNs) automatically learn features from data</a:t>
            </a:r>
            <a:endParaRPr lang="en-US" sz="1550" dirty="0"/>
          </a:p>
        </p:txBody>
      </p:sp>
      <p:sp>
        <p:nvSpPr>
          <p:cNvPr id="6" name="Text 4"/>
          <p:cNvSpPr/>
          <p:nvPr/>
        </p:nvSpPr>
        <p:spPr>
          <a:xfrm>
            <a:off x="793790" y="400550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End-to-end training replaces hand-crafted feature engineering</a:t>
            </a:r>
            <a:endParaRPr lang="en-US" sz="1550" dirty="0"/>
          </a:p>
        </p:txBody>
      </p:sp>
      <p:sp>
        <p:nvSpPr>
          <p:cNvPr id="7" name="Text 5"/>
          <p:cNvSpPr/>
          <p:nvPr/>
        </p:nvSpPr>
        <p:spPr>
          <a:xfrm>
            <a:off x="793790" y="4392454"/>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Performance dramatically outpaces traditional approaches on benchmark tasks</a:t>
            </a:r>
            <a:endParaRPr lang="en-US" sz="1550" dirty="0"/>
          </a:p>
        </p:txBody>
      </p:sp>
      <p:sp>
        <p:nvSpPr>
          <p:cNvPr id="8" name="Text 6"/>
          <p:cNvSpPr/>
          <p:nvPr/>
        </p:nvSpPr>
        <p:spPr>
          <a:xfrm>
            <a:off x="793790" y="5096947"/>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New architectures like ResNet, Inception, and EfficientNet push accuracy boundaries</a:t>
            </a:r>
            <a:endParaRPr lang="en-US" sz="1550" dirty="0"/>
          </a:p>
        </p:txBody>
      </p:sp>
      <p:sp>
        <p:nvSpPr>
          <p:cNvPr id="9" name="Text 7"/>
          <p:cNvSpPr/>
          <p:nvPr/>
        </p:nvSpPr>
        <p:spPr>
          <a:xfrm>
            <a:off x="793790" y="580143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Transfer learning enables application with smaller datasets</a:t>
            </a:r>
            <a:endParaRPr lang="en-US" sz="1550" dirty="0"/>
          </a:p>
        </p:txBody>
      </p:sp>
      <p:sp>
        <p:nvSpPr>
          <p:cNvPr id="10" name="Text 8"/>
          <p:cNvSpPr/>
          <p:nvPr/>
        </p:nvSpPr>
        <p:spPr>
          <a:xfrm>
            <a:off x="793790" y="6297573"/>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While traditional CV techniques remain valuable for many applications, understanding deep learning is increasingly essential for computer vision engineers.</a:t>
            </a:r>
            <a:endParaRPr lang="en-US" sz="1550" dirty="0"/>
          </a:p>
        </p:txBody>
      </p:sp>
      <p:pic>
        <p:nvPicPr>
          <p:cNvPr id="11" name="Image 0" descr="preencoded.png"/>
          <p:cNvPicPr>
            <a:picLocks noChangeAspect="1"/>
          </p:cNvPicPr>
          <p:nvPr/>
        </p:nvPicPr>
        <p:blipFill>
          <a:blip r:embed="rId3"/>
          <a:stretch>
            <a:fillRect/>
          </a:stretch>
        </p:blipFill>
        <p:spPr>
          <a:xfrm>
            <a:off x="7564874" y="1941790"/>
            <a:ext cx="6279356" cy="41874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39572"/>
            <a:ext cx="7295793"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Why Computer Vision Matters</a:t>
            </a:r>
            <a:endParaRPr lang="en-US" sz="3900" dirty="0"/>
          </a:p>
        </p:txBody>
      </p:sp>
      <p:pic>
        <p:nvPicPr>
          <p:cNvPr id="3" name="Image 0" descr="preencoded.png"/>
          <p:cNvPicPr>
            <a:picLocks noChangeAspect="1"/>
          </p:cNvPicPr>
          <p:nvPr/>
        </p:nvPicPr>
        <p:blipFill>
          <a:blip r:embed="rId3"/>
          <a:stretch>
            <a:fillRect/>
          </a:stretch>
        </p:blipFill>
        <p:spPr>
          <a:xfrm>
            <a:off x="793790" y="2480548"/>
            <a:ext cx="6279356" cy="4186238"/>
          </a:xfrm>
          <a:prstGeom prst="rect">
            <a:avLst/>
          </a:prstGeom>
        </p:spPr>
      </p:pic>
      <p:sp>
        <p:nvSpPr>
          <p:cNvPr id="4" name="Text 1"/>
          <p:cNvSpPr/>
          <p:nvPr/>
        </p:nvSpPr>
        <p:spPr>
          <a:xfrm>
            <a:off x="7564874" y="2455664"/>
            <a:ext cx="363866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The Power of Visual Data</a:t>
            </a:r>
            <a:endParaRPr lang="en-US" sz="2300" dirty="0"/>
          </a:p>
        </p:txBody>
      </p:sp>
      <p:sp>
        <p:nvSpPr>
          <p:cNvPr id="5" name="Text 2"/>
          <p:cNvSpPr/>
          <p:nvPr/>
        </p:nvSpPr>
        <p:spPr>
          <a:xfrm>
            <a:off x="7564874" y="3026093"/>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Computer vision transforms how machines interact with our visual world:</a:t>
            </a:r>
            <a:endParaRPr lang="en-US" sz="1550" dirty="0"/>
          </a:p>
        </p:txBody>
      </p:sp>
      <p:sp>
        <p:nvSpPr>
          <p:cNvPr id="6" name="Text 3"/>
          <p:cNvSpPr/>
          <p:nvPr/>
        </p:nvSpPr>
        <p:spPr>
          <a:xfrm>
            <a:off x="7564874" y="383976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Humans process ~80% of information visually</a:t>
            </a:r>
            <a:endParaRPr lang="en-US" sz="1550" dirty="0"/>
          </a:p>
        </p:txBody>
      </p:sp>
      <p:sp>
        <p:nvSpPr>
          <p:cNvPr id="7" name="Text 4"/>
          <p:cNvSpPr/>
          <p:nvPr/>
        </p:nvSpPr>
        <p:spPr>
          <a:xfrm>
            <a:off x="7564874" y="4226719"/>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Digital images/videos generate petabytes of untapped data daily</a:t>
            </a:r>
            <a:endParaRPr lang="en-US" sz="1550" dirty="0"/>
          </a:p>
        </p:txBody>
      </p:sp>
      <p:sp>
        <p:nvSpPr>
          <p:cNvPr id="8" name="Text 5"/>
          <p:cNvSpPr/>
          <p:nvPr/>
        </p:nvSpPr>
        <p:spPr>
          <a:xfrm>
            <a:off x="7564874" y="4931212"/>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CV enables automation of visual tasks previously requiring human intelligence</a:t>
            </a:r>
            <a:endParaRPr lang="en-US" sz="1550" dirty="0"/>
          </a:p>
        </p:txBody>
      </p:sp>
      <p:sp>
        <p:nvSpPr>
          <p:cNvPr id="9" name="Text 6"/>
          <p:cNvSpPr/>
          <p:nvPr/>
        </p:nvSpPr>
        <p:spPr>
          <a:xfrm>
            <a:off x="7564874" y="5635704"/>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Powers innovations from facial recognition to autonomous vehicles</a:t>
            </a:r>
            <a:endParaRPr lang="en-US" sz="1550" dirty="0"/>
          </a:p>
        </p:txBody>
      </p:sp>
      <p:sp>
        <p:nvSpPr>
          <p:cNvPr id="10" name="Text 7"/>
          <p:cNvSpPr/>
          <p:nvPr/>
        </p:nvSpPr>
        <p:spPr>
          <a:xfrm>
            <a:off x="7564874" y="634019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Market projected to reach $48.6 billion by 2027</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1837" y="562808"/>
            <a:ext cx="7873127" cy="992981"/>
          </a:xfrm>
          <a:prstGeom prst="rect">
            <a:avLst/>
          </a:prstGeom>
          <a:noFill/>
          <a:ln/>
        </p:spPr>
        <p:txBody>
          <a:bodyPr wrap="squar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Computer Vision Ethics &amp; Responsible Development</a:t>
            </a:r>
            <a:endParaRPr lang="en-US" sz="3100" dirty="0"/>
          </a:p>
        </p:txBody>
      </p:sp>
      <p:sp>
        <p:nvSpPr>
          <p:cNvPr id="4" name="Text 1"/>
          <p:cNvSpPr/>
          <p:nvPr/>
        </p:nvSpPr>
        <p:spPr>
          <a:xfrm>
            <a:off x="6121837" y="1794034"/>
            <a:ext cx="4692015" cy="297894"/>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Critical Considerations for CV Engineers</a:t>
            </a:r>
            <a:endParaRPr lang="en-US" sz="1850" dirty="0"/>
          </a:p>
        </p:txBody>
      </p:sp>
      <p:sp>
        <p:nvSpPr>
          <p:cNvPr id="5" name="Shape 2"/>
          <p:cNvSpPr/>
          <p:nvPr/>
        </p:nvSpPr>
        <p:spPr>
          <a:xfrm>
            <a:off x="6121837" y="2330172"/>
            <a:ext cx="7873127" cy="1215033"/>
          </a:xfrm>
          <a:prstGeom prst="roundRect">
            <a:avLst>
              <a:gd name="adj" fmla="val 5492"/>
            </a:avLst>
          </a:prstGeom>
          <a:solidFill>
            <a:srgbClr val="FFFFFF"/>
          </a:solidFill>
          <a:ln w="22860">
            <a:solidFill>
              <a:srgbClr val="C0C1D7"/>
            </a:solidFill>
            <a:prstDash val="solid"/>
          </a:ln>
        </p:spPr>
      </p:sp>
      <p:sp>
        <p:nvSpPr>
          <p:cNvPr id="6" name="Shape 3"/>
          <p:cNvSpPr/>
          <p:nvPr/>
        </p:nvSpPr>
        <p:spPr>
          <a:xfrm>
            <a:off x="6121837" y="2330172"/>
            <a:ext cx="45720" cy="1215033"/>
          </a:xfrm>
          <a:prstGeom prst="roundRect">
            <a:avLst>
              <a:gd name="adj" fmla="val 145949"/>
            </a:avLst>
          </a:prstGeom>
          <a:solidFill>
            <a:srgbClr val="4950BC"/>
          </a:solidFill>
          <a:ln/>
        </p:spPr>
      </p:sp>
      <p:sp>
        <p:nvSpPr>
          <p:cNvPr id="7" name="Text 4"/>
          <p:cNvSpPr/>
          <p:nvPr/>
        </p:nvSpPr>
        <p:spPr>
          <a:xfrm>
            <a:off x="6349246" y="2511862"/>
            <a:ext cx="1985843" cy="248245"/>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Privacy Concerns</a:t>
            </a:r>
            <a:endParaRPr lang="en-US" sz="1550" dirty="0"/>
          </a:p>
        </p:txBody>
      </p:sp>
      <p:sp>
        <p:nvSpPr>
          <p:cNvPr id="8" name="Text 5"/>
          <p:cNvSpPr/>
          <p:nvPr/>
        </p:nvSpPr>
        <p:spPr>
          <a:xfrm>
            <a:off x="6349246" y="2855357"/>
            <a:ext cx="7464028"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Face recognition, gait analysis, and behavior tracking raise significant privacy issues. Consider data minimization, opt-in consent, and anonymization techniques.</a:t>
            </a:r>
            <a:endParaRPr lang="en-US" sz="1250" dirty="0"/>
          </a:p>
        </p:txBody>
      </p:sp>
      <p:sp>
        <p:nvSpPr>
          <p:cNvPr id="9" name="Shape 6"/>
          <p:cNvSpPr/>
          <p:nvPr/>
        </p:nvSpPr>
        <p:spPr>
          <a:xfrm>
            <a:off x="6121837" y="3704034"/>
            <a:ext cx="7873127" cy="1215033"/>
          </a:xfrm>
          <a:prstGeom prst="roundRect">
            <a:avLst>
              <a:gd name="adj" fmla="val 5492"/>
            </a:avLst>
          </a:prstGeom>
          <a:solidFill>
            <a:srgbClr val="FFFFFF"/>
          </a:solidFill>
          <a:ln w="22860">
            <a:solidFill>
              <a:srgbClr val="C0C1D7"/>
            </a:solidFill>
            <a:prstDash val="solid"/>
          </a:ln>
        </p:spPr>
      </p:sp>
      <p:sp>
        <p:nvSpPr>
          <p:cNvPr id="10" name="Shape 7"/>
          <p:cNvSpPr/>
          <p:nvPr/>
        </p:nvSpPr>
        <p:spPr>
          <a:xfrm>
            <a:off x="6121837" y="3704034"/>
            <a:ext cx="45720" cy="1215033"/>
          </a:xfrm>
          <a:prstGeom prst="roundRect">
            <a:avLst>
              <a:gd name="adj" fmla="val 145949"/>
            </a:avLst>
          </a:prstGeom>
          <a:solidFill>
            <a:srgbClr val="4950BC"/>
          </a:solidFill>
          <a:ln/>
        </p:spPr>
      </p:sp>
      <p:sp>
        <p:nvSpPr>
          <p:cNvPr id="11" name="Text 8"/>
          <p:cNvSpPr/>
          <p:nvPr/>
        </p:nvSpPr>
        <p:spPr>
          <a:xfrm>
            <a:off x="6349246" y="3885724"/>
            <a:ext cx="1985843" cy="248245"/>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Bias &amp; Fairness</a:t>
            </a:r>
            <a:endParaRPr lang="en-US" sz="1550" dirty="0"/>
          </a:p>
        </p:txBody>
      </p:sp>
      <p:sp>
        <p:nvSpPr>
          <p:cNvPr id="12" name="Text 9"/>
          <p:cNvSpPr/>
          <p:nvPr/>
        </p:nvSpPr>
        <p:spPr>
          <a:xfrm>
            <a:off x="6349246" y="4229219"/>
            <a:ext cx="7464028"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CV systems trained on unrepresentative data show lower accuracy for underrepresented groups. Evaluate performance across demographic groups and mitigate bias through diverse training data.</a:t>
            </a:r>
            <a:endParaRPr lang="en-US" sz="1250" dirty="0"/>
          </a:p>
        </p:txBody>
      </p:sp>
      <p:sp>
        <p:nvSpPr>
          <p:cNvPr id="13" name="Shape 10"/>
          <p:cNvSpPr/>
          <p:nvPr/>
        </p:nvSpPr>
        <p:spPr>
          <a:xfrm>
            <a:off x="6121837" y="5077897"/>
            <a:ext cx="7873127" cy="1215033"/>
          </a:xfrm>
          <a:prstGeom prst="roundRect">
            <a:avLst>
              <a:gd name="adj" fmla="val 5492"/>
            </a:avLst>
          </a:prstGeom>
          <a:solidFill>
            <a:srgbClr val="FFFFFF"/>
          </a:solidFill>
          <a:ln w="22860">
            <a:solidFill>
              <a:srgbClr val="C0C1D7"/>
            </a:solidFill>
            <a:prstDash val="solid"/>
          </a:ln>
        </p:spPr>
      </p:sp>
      <p:sp>
        <p:nvSpPr>
          <p:cNvPr id="14" name="Shape 11"/>
          <p:cNvSpPr/>
          <p:nvPr/>
        </p:nvSpPr>
        <p:spPr>
          <a:xfrm>
            <a:off x="6121837" y="5077897"/>
            <a:ext cx="45720" cy="1215033"/>
          </a:xfrm>
          <a:prstGeom prst="roundRect">
            <a:avLst>
              <a:gd name="adj" fmla="val 145949"/>
            </a:avLst>
          </a:prstGeom>
          <a:solidFill>
            <a:srgbClr val="4950BC"/>
          </a:solidFill>
          <a:ln/>
        </p:spPr>
      </p:sp>
      <p:sp>
        <p:nvSpPr>
          <p:cNvPr id="15" name="Text 12"/>
          <p:cNvSpPr/>
          <p:nvPr/>
        </p:nvSpPr>
        <p:spPr>
          <a:xfrm>
            <a:off x="6349246" y="5259586"/>
            <a:ext cx="1985843" cy="248245"/>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Transparency</a:t>
            </a:r>
            <a:endParaRPr lang="en-US" sz="1550" dirty="0"/>
          </a:p>
        </p:txBody>
      </p:sp>
      <p:sp>
        <p:nvSpPr>
          <p:cNvPr id="16" name="Text 13"/>
          <p:cNvSpPr/>
          <p:nvPr/>
        </p:nvSpPr>
        <p:spPr>
          <a:xfrm>
            <a:off x="6349246" y="5603081"/>
            <a:ext cx="7464028"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Users should understand when CV systems are in use and how decisions are made. Document limitations and provide explanations for critical applications.</a:t>
            </a:r>
            <a:endParaRPr lang="en-US" sz="1250" dirty="0"/>
          </a:p>
        </p:txBody>
      </p:sp>
      <p:sp>
        <p:nvSpPr>
          <p:cNvPr id="17" name="Shape 14"/>
          <p:cNvSpPr/>
          <p:nvPr/>
        </p:nvSpPr>
        <p:spPr>
          <a:xfrm>
            <a:off x="6121837" y="6451759"/>
            <a:ext cx="7873127" cy="1215033"/>
          </a:xfrm>
          <a:prstGeom prst="roundRect">
            <a:avLst>
              <a:gd name="adj" fmla="val 5492"/>
            </a:avLst>
          </a:prstGeom>
          <a:solidFill>
            <a:srgbClr val="FFFFFF"/>
          </a:solidFill>
          <a:ln w="22860">
            <a:solidFill>
              <a:srgbClr val="C0C1D7"/>
            </a:solidFill>
            <a:prstDash val="solid"/>
          </a:ln>
        </p:spPr>
      </p:sp>
      <p:sp>
        <p:nvSpPr>
          <p:cNvPr id="18" name="Shape 15"/>
          <p:cNvSpPr/>
          <p:nvPr/>
        </p:nvSpPr>
        <p:spPr>
          <a:xfrm>
            <a:off x="6121837" y="6451759"/>
            <a:ext cx="45720" cy="1215033"/>
          </a:xfrm>
          <a:prstGeom prst="roundRect">
            <a:avLst>
              <a:gd name="adj" fmla="val 145949"/>
            </a:avLst>
          </a:prstGeom>
          <a:solidFill>
            <a:srgbClr val="4950BC"/>
          </a:solidFill>
          <a:ln/>
        </p:spPr>
      </p:sp>
      <p:sp>
        <p:nvSpPr>
          <p:cNvPr id="19" name="Text 16"/>
          <p:cNvSpPr/>
          <p:nvPr/>
        </p:nvSpPr>
        <p:spPr>
          <a:xfrm>
            <a:off x="6349246" y="6633448"/>
            <a:ext cx="1985843" cy="248245"/>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Dual-Use Potential</a:t>
            </a:r>
            <a:endParaRPr lang="en-US" sz="1550" dirty="0"/>
          </a:p>
        </p:txBody>
      </p:sp>
      <p:sp>
        <p:nvSpPr>
          <p:cNvPr id="20" name="Text 17"/>
          <p:cNvSpPr/>
          <p:nvPr/>
        </p:nvSpPr>
        <p:spPr>
          <a:xfrm>
            <a:off x="6349246" y="6976943"/>
            <a:ext cx="7464028"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Many CV technologies have both beneficial and harmful applications. Consider potential misuses during development and implement safeguards where possible.</a:t>
            </a:r>
            <a:endParaRPr lang="en-US" sz="12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89503" y="542687"/>
            <a:ext cx="5722263" cy="616744"/>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Inter Bold" pitchFamily="34" charset="0"/>
                <a:ea typeface="Inter Bold" pitchFamily="34" charset="-122"/>
                <a:cs typeface="Inter Bold" pitchFamily="34" charset="-120"/>
              </a:rPr>
              <a:t>Hands-On Project Ideas</a:t>
            </a:r>
            <a:endParaRPr lang="en-US" sz="3850" dirty="0"/>
          </a:p>
        </p:txBody>
      </p:sp>
      <p:sp>
        <p:nvSpPr>
          <p:cNvPr id="3" name="Shape 1"/>
          <p:cNvSpPr/>
          <p:nvPr/>
        </p:nvSpPr>
        <p:spPr>
          <a:xfrm>
            <a:off x="789503" y="1850112"/>
            <a:ext cx="6426994" cy="2403277"/>
          </a:xfrm>
          <a:prstGeom prst="roundRect">
            <a:avLst>
              <a:gd name="adj" fmla="val 4566"/>
            </a:avLst>
          </a:prstGeom>
          <a:solidFill>
            <a:srgbClr val="F2F2F2"/>
          </a:solidFill>
          <a:ln/>
        </p:spPr>
      </p:sp>
      <p:sp>
        <p:nvSpPr>
          <p:cNvPr id="4" name="Shape 2"/>
          <p:cNvSpPr/>
          <p:nvPr/>
        </p:nvSpPr>
        <p:spPr>
          <a:xfrm>
            <a:off x="789503" y="1827252"/>
            <a:ext cx="6426994" cy="91440"/>
          </a:xfrm>
          <a:prstGeom prst="roundRect">
            <a:avLst>
              <a:gd name="adj" fmla="val 90659"/>
            </a:avLst>
          </a:prstGeom>
          <a:solidFill>
            <a:srgbClr val="4950BC"/>
          </a:solidFill>
          <a:ln/>
        </p:spPr>
      </p:sp>
      <p:sp>
        <p:nvSpPr>
          <p:cNvPr id="5" name="Shape 3"/>
          <p:cNvSpPr/>
          <p:nvPr/>
        </p:nvSpPr>
        <p:spPr>
          <a:xfrm>
            <a:off x="3706951" y="1554123"/>
            <a:ext cx="592098" cy="592098"/>
          </a:xfrm>
          <a:prstGeom prst="roundRect">
            <a:avLst>
              <a:gd name="adj" fmla="val 154434"/>
            </a:avLst>
          </a:prstGeom>
          <a:solidFill>
            <a:srgbClr val="4950BC"/>
          </a:solidFill>
          <a:ln/>
        </p:spPr>
      </p:sp>
      <p:sp>
        <p:nvSpPr>
          <p:cNvPr id="6" name="Text 4"/>
          <p:cNvSpPr/>
          <p:nvPr/>
        </p:nvSpPr>
        <p:spPr>
          <a:xfrm>
            <a:off x="3884593" y="1702118"/>
            <a:ext cx="236815" cy="295989"/>
          </a:xfrm>
          <a:prstGeom prst="rect">
            <a:avLst/>
          </a:prstGeom>
          <a:noFill/>
          <a:ln/>
        </p:spPr>
        <p:txBody>
          <a:bodyPr wrap="none" lIns="0" tIns="0" rIns="0" bIns="0" rtlCol="0" anchor="t"/>
          <a:lstStyle/>
          <a:p>
            <a:pPr marL="0" indent="0" algn="l">
              <a:lnSpc>
                <a:spcPts val="2950"/>
              </a:lnSpc>
              <a:buNone/>
            </a:pPr>
            <a:r>
              <a:rPr lang="en-US" sz="1850" b="1" dirty="0">
                <a:solidFill>
                  <a:srgbClr val="FFFFFF"/>
                </a:solidFill>
                <a:latin typeface="Inter Bold" pitchFamily="34" charset="0"/>
                <a:ea typeface="Inter Bold" pitchFamily="34" charset="-122"/>
                <a:cs typeface="Inter Bold" pitchFamily="34" charset="-120"/>
              </a:rPr>
              <a:t>1</a:t>
            </a:r>
            <a:endParaRPr lang="en-US" sz="1850" dirty="0"/>
          </a:p>
        </p:txBody>
      </p:sp>
      <p:sp>
        <p:nvSpPr>
          <p:cNvPr id="7" name="Text 5"/>
          <p:cNvSpPr/>
          <p:nvPr/>
        </p:nvSpPr>
        <p:spPr>
          <a:xfrm>
            <a:off x="1009650" y="2343507"/>
            <a:ext cx="2467213" cy="308372"/>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Document Scanner</a:t>
            </a:r>
            <a:endParaRPr lang="en-US" sz="1900" dirty="0"/>
          </a:p>
        </p:txBody>
      </p:sp>
      <p:sp>
        <p:nvSpPr>
          <p:cNvPr id="8" name="Text 6"/>
          <p:cNvSpPr/>
          <p:nvPr/>
        </p:nvSpPr>
        <p:spPr>
          <a:xfrm>
            <a:off x="1009650" y="2770227"/>
            <a:ext cx="5986701" cy="1263015"/>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Build an app that detects document boundaries, applies perspective transform, and enhances readability. Teaches contour detection, perspective transformation, and thresholding.</a:t>
            </a:r>
            <a:endParaRPr lang="en-US" sz="1550" dirty="0"/>
          </a:p>
        </p:txBody>
      </p:sp>
      <p:sp>
        <p:nvSpPr>
          <p:cNvPr id="9" name="Shape 7"/>
          <p:cNvSpPr/>
          <p:nvPr/>
        </p:nvSpPr>
        <p:spPr>
          <a:xfrm>
            <a:off x="7413784" y="1850112"/>
            <a:ext cx="6427113" cy="2403277"/>
          </a:xfrm>
          <a:prstGeom prst="roundRect">
            <a:avLst>
              <a:gd name="adj" fmla="val 4566"/>
            </a:avLst>
          </a:prstGeom>
          <a:solidFill>
            <a:srgbClr val="F2F2F2"/>
          </a:solidFill>
          <a:ln/>
        </p:spPr>
      </p:sp>
      <p:sp>
        <p:nvSpPr>
          <p:cNvPr id="10" name="Shape 8"/>
          <p:cNvSpPr/>
          <p:nvPr/>
        </p:nvSpPr>
        <p:spPr>
          <a:xfrm>
            <a:off x="7413784" y="1827252"/>
            <a:ext cx="6427113" cy="91440"/>
          </a:xfrm>
          <a:prstGeom prst="roundRect">
            <a:avLst>
              <a:gd name="adj" fmla="val 90659"/>
            </a:avLst>
          </a:prstGeom>
          <a:solidFill>
            <a:srgbClr val="4950BC"/>
          </a:solidFill>
          <a:ln/>
        </p:spPr>
      </p:sp>
      <p:sp>
        <p:nvSpPr>
          <p:cNvPr id="11" name="Shape 9"/>
          <p:cNvSpPr/>
          <p:nvPr/>
        </p:nvSpPr>
        <p:spPr>
          <a:xfrm>
            <a:off x="10331232" y="1554123"/>
            <a:ext cx="592098" cy="592098"/>
          </a:xfrm>
          <a:prstGeom prst="roundRect">
            <a:avLst>
              <a:gd name="adj" fmla="val 154434"/>
            </a:avLst>
          </a:prstGeom>
          <a:solidFill>
            <a:srgbClr val="4950BC"/>
          </a:solidFill>
          <a:ln/>
        </p:spPr>
      </p:sp>
      <p:sp>
        <p:nvSpPr>
          <p:cNvPr id="12" name="Text 10"/>
          <p:cNvSpPr/>
          <p:nvPr/>
        </p:nvSpPr>
        <p:spPr>
          <a:xfrm>
            <a:off x="10508873" y="1702118"/>
            <a:ext cx="236815" cy="295989"/>
          </a:xfrm>
          <a:prstGeom prst="rect">
            <a:avLst/>
          </a:prstGeom>
          <a:noFill/>
          <a:ln/>
        </p:spPr>
        <p:txBody>
          <a:bodyPr wrap="none" lIns="0" tIns="0" rIns="0" bIns="0" rtlCol="0" anchor="t"/>
          <a:lstStyle/>
          <a:p>
            <a:pPr marL="0" indent="0" algn="l">
              <a:lnSpc>
                <a:spcPts val="2950"/>
              </a:lnSpc>
              <a:buNone/>
            </a:pPr>
            <a:r>
              <a:rPr lang="en-US" sz="1850" b="1" dirty="0">
                <a:solidFill>
                  <a:srgbClr val="FFFFFF"/>
                </a:solidFill>
                <a:latin typeface="Inter Bold" pitchFamily="34" charset="0"/>
                <a:ea typeface="Inter Bold" pitchFamily="34" charset="-122"/>
                <a:cs typeface="Inter Bold" pitchFamily="34" charset="-120"/>
              </a:rPr>
              <a:t>2</a:t>
            </a:r>
            <a:endParaRPr lang="en-US" sz="1850" dirty="0"/>
          </a:p>
        </p:txBody>
      </p:sp>
      <p:sp>
        <p:nvSpPr>
          <p:cNvPr id="13" name="Text 11"/>
          <p:cNvSpPr/>
          <p:nvPr/>
        </p:nvSpPr>
        <p:spPr>
          <a:xfrm>
            <a:off x="7633930" y="2343507"/>
            <a:ext cx="2467213" cy="308372"/>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Face Filters</a:t>
            </a:r>
            <a:endParaRPr lang="en-US" sz="1900" dirty="0"/>
          </a:p>
        </p:txBody>
      </p:sp>
      <p:sp>
        <p:nvSpPr>
          <p:cNvPr id="14" name="Text 12"/>
          <p:cNvSpPr/>
          <p:nvPr/>
        </p:nvSpPr>
        <p:spPr>
          <a:xfrm>
            <a:off x="7633930" y="2770227"/>
            <a:ext cx="5986820" cy="947261"/>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Create Snapchat-like filters by detecting facial landmarks and overlaying graphics. Explores face detection, landmark identification, and image composition.</a:t>
            </a:r>
            <a:endParaRPr lang="en-US" sz="1550" dirty="0"/>
          </a:p>
        </p:txBody>
      </p:sp>
      <p:sp>
        <p:nvSpPr>
          <p:cNvPr id="15" name="Shape 13"/>
          <p:cNvSpPr/>
          <p:nvPr/>
        </p:nvSpPr>
        <p:spPr>
          <a:xfrm>
            <a:off x="789503" y="4746665"/>
            <a:ext cx="6426994" cy="2087523"/>
          </a:xfrm>
          <a:prstGeom prst="roundRect">
            <a:avLst>
              <a:gd name="adj" fmla="val 5256"/>
            </a:avLst>
          </a:prstGeom>
          <a:solidFill>
            <a:srgbClr val="F2F2F2"/>
          </a:solidFill>
          <a:ln/>
        </p:spPr>
      </p:sp>
      <p:sp>
        <p:nvSpPr>
          <p:cNvPr id="16" name="Shape 14"/>
          <p:cNvSpPr/>
          <p:nvPr/>
        </p:nvSpPr>
        <p:spPr>
          <a:xfrm>
            <a:off x="789503" y="4723805"/>
            <a:ext cx="6426994" cy="91440"/>
          </a:xfrm>
          <a:prstGeom prst="roundRect">
            <a:avLst>
              <a:gd name="adj" fmla="val 90659"/>
            </a:avLst>
          </a:prstGeom>
          <a:solidFill>
            <a:srgbClr val="4950BC"/>
          </a:solidFill>
          <a:ln/>
        </p:spPr>
      </p:sp>
      <p:sp>
        <p:nvSpPr>
          <p:cNvPr id="17" name="Shape 15"/>
          <p:cNvSpPr/>
          <p:nvPr/>
        </p:nvSpPr>
        <p:spPr>
          <a:xfrm>
            <a:off x="3706951" y="4450675"/>
            <a:ext cx="592098" cy="592098"/>
          </a:xfrm>
          <a:prstGeom prst="roundRect">
            <a:avLst>
              <a:gd name="adj" fmla="val 154434"/>
            </a:avLst>
          </a:prstGeom>
          <a:solidFill>
            <a:srgbClr val="4950BC"/>
          </a:solidFill>
          <a:ln/>
        </p:spPr>
      </p:sp>
      <p:sp>
        <p:nvSpPr>
          <p:cNvPr id="18" name="Text 16"/>
          <p:cNvSpPr/>
          <p:nvPr/>
        </p:nvSpPr>
        <p:spPr>
          <a:xfrm>
            <a:off x="3884593" y="4598670"/>
            <a:ext cx="236815" cy="295989"/>
          </a:xfrm>
          <a:prstGeom prst="rect">
            <a:avLst/>
          </a:prstGeom>
          <a:noFill/>
          <a:ln/>
        </p:spPr>
        <p:txBody>
          <a:bodyPr wrap="none" lIns="0" tIns="0" rIns="0" bIns="0" rtlCol="0" anchor="t"/>
          <a:lstStyle/>
          <a:p>
            <a:pPr marL="0" indent="0" algn="l">
              <a:lnSpc>
                <a:spcPts val="2950"/>
              </a:lnSpc>
              <a:buNone/>
            </a:pPr>
            <a:r>
              <a:rPr lang="en-US" sz="1850" b="1" dirty="0">
                <a:solidFill>
                  <a:srgbClr val="FFFFFF"/>
                </a:solidFill>
                <a:latin typeface="Inter Bold" pitchFamily="34" charset="0"/>
                <a:ea typeface="Inter Bold" pitchFamily="34" charset="-122"/>
                <a:cs typeface="Inter Bold" pitchFamily="34" charset="-120"/>
              </a:rPr>
              <a:t>3</a:t>
            </a:r>
            <a:endParaRPr lang="en-US" sz="1850" dirty="0"/>
          </a:p>
        </p:txBody>
      </p:sp>
      <p:sp>
        <p:nvSpPr>
          <p:cNvPr id="19" name="Text 17"/>
          <p:cNvSpPr/>
          <p:nvPr/>
        </p:nvSpPr>
        <p:spPr>
          <a:xfrm>
            <a:off x="1009650" y="5240060"/>
            <a:ext cx="2467213" cy="308372"/>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Object Counter</a:t>
            </a:r>
            <a:endParaRPr lang="en-US" sz="1900" dirty="0"/>
          </a:p>
        </p:txBody>
      </p:sp>
      <p:sp>
        <p:nvSpPr>
          <p:cNvPr id="20" name="Text 18"/>
          <p:cNvSpPr/>
          <p:nvPr/>
        </p:nvSpPr>
        <p:spPr>
          <a:xfrm>
            <a:off x="1009650" y="5666780"/>
            <a:ext cx="5986701" cy="947261"/>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Develop a program that counts objects in images (e.g., cells in microscope images). Covers segmentation, contour analysis, and watershed algorithm.</a:t>
            </a:r>
            <a:endParaRPr lang="en-US" sz="1550" dirty="0"/>
          </a:p>
        </p:txBody>
      </p:sp>
      <p:sp>
        <p:nvSpPr>
          <p:cNvPr id="21" name="Shape 19"/>
          <p:cNvSpPr/>
          <p:nvPr/>
        </p:nvSpPr>
        <p:spPr>
          <a:xfrm>
            <a:off x="7413784" y="4746665"/>
            <a:ext cx="6427113" cy="2087523"/>
          </a:xfrm>
          <a:prstGeom prst="roundRect">
            <a:avLst>
              <a:gd name="adj" fmla="val 5256"/>
            </a:avLst>
          </a:prstGeom>
          <a:solidFill>
            <a:srgbClr val="F2F2F2"/>
          </a:solidFill>
          <a:ln/>
        </p:spPr>
      </p:sp>
      <p:sp>
        <p:nvSpPr>
          <p:cNvPr id="22" name="Shape 20"/>
          <p:cNvSpPr/>
          <p:nvPr/>
        </p:nvSpPr>
        <p:spPr>
          <a:xfrm>
            <a:off x="7413784" y="4723805"/>
            <a:ext cx="6427113" cy="91440"/>
          </a:xfrm>
          <a:prstGeom prst="roundRect">
            <a:avLst>
              <a:gd name="adj" fmla="val 90659"/>
            </a:avLst>
          </a:prstGeom>
          <a:solidFill>
            <a:srgbClr val="4950BC"/>
          </a:solidFill>
          <a:ln/>
        </p:spPr>
      </p:sp>
      <p:sp>
        <p:nvSpPr>
          <p:cNvPr id="23" name="Shape 21"/>
          <p:cNvSpPr/>
          <p:nvPr/>
        </p:nvSpPr>
        <p:spPr>
          <a:xfrm>
            <a:off x="10331232" y="4450675"/>
            <a:ext cx="592098" cy="592098"/>
          </a:xfrm>
          <a:prstGeom prst="roundRect">
            <a:avLst>
              <a:gd name="adj" fmla="val 154434"/>
            </a:avLst>
          </a:prstGeom>
          <a:solidFill>
            <a:srgbClr val="4950BC"/>
          </a:solidFill>
          <a:ln/>
        </p:spPr>
      </p:sp>
      <p:sp>
        <p:nvSpPr>
          <p:cNvPr id="24" name="Text 22"/>
          <p:cNvSpPr/>
          <p:nvPr/>
        </p:nvSpPr>
        <p:spPr>
          <a:xfrm>
            <a:off x="10508873" y="4598670"/>
            <a:ext cx="236815" cy="295989"/>
          </a:xfrm>
          <a:prstGeom prst="rect">
            <a:avLst/>
          </a:prstGeom>
          <a:noFill/>
          <a:ln/>
        </p:spPr>
        <p:txBody>
          <a:bodyPr wrap="none" lIns="0" tIns="0" rIns="0" bIns="0" rtlCol="0" anchor="t"/>
          <a:lstStyle/>
          <a:p>
            <a:pPr marL="0" indent="0" algn="l">
              <a:lnSpc>
                <a:spcPts val="2950"/>
              </a:lnSpc>
              <a:buNone/>
            </a:pPr>
            <a:r>
              <a:rPr lang="en-US" sz="1850" b="1" dirty="0">
                <a:solidFill>
                  <a:srgbClr val="FFFFFF"/>
                </a:solidFill>
                <a:latin typeface="Inter Bold" pitchFamily="34" charset="0"/>
                <a:ea typeface="Inter Bold" pitchFamily="34" charset="-122"/>
                <a:cs typeface="Inter Bold" pitchFamily="34" charset="-120"/>
              </a:rPr>
              <a:t>4</a:t>
            </a:r>
            <a:endParaRPr lang="en-US" sz="1850" dirty="0"/>
          </a:p>
        </p:txBody>
      </p:sp>
      <p:sp>
        <p:nvSpPr>
          <p:cNvPr id="25" name="Text 23"/>
          <p:cNvSpPr/>
          <p:nvPr/>
        </p:nvSpPr>
        <p:spPr>
          <a:xfrm>
            <a:off x="7633930" y="5240060"/>
            <a:ext cx="3053001" cy="308372"/>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Gesture Control Interface</a:t>
            </a:r>
            <a:endParaRPr lang="en-US" sz="1900" dirty="0"/>
          </a:p>
        </p:txBody>
      </p:sp>
      <p:sp>
        <p:nvSpPr>
          <p:cNvPr id="26" name="Text 24"/>
          <p:cNvSpPr/>
          <p:nvPr/>
        </p:nvSpPr>
        <p:spPr>
          <a:xfrm>
            <a:off x="7633930" y="5666780"/>
            <a:ext cx="5986820" cy="947261"/>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Build a system that recognizes hand gestures to control applications. Teaches hand detection, contour analysis, and convex hull techniques.</a:t>
            </a:r>
            <a:endParaRPr lang="en-US" sz="1550" dirty="0"/>
          </a:p>
        </p:txBody>
      </p:sp>
      <p:sp>
        <p:nvSpPr>
          <p:cNvPr id="27" name="Text 25"/>
          <p:cNvSpPr/>
          <p:nvPr/>
        </p:nvSpPr>
        <p:spPr>
          <a:xfrm>
            <a:off x="789503" y="7056120"/>
            <a:ext cx="13051393" cy="631507"/>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These projects can be completed using OpenCV and Python with relatively little code, making them excellent starting points for building your portfolio.</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00564" y="483275"/>
            <a:ext cx="7157323" cy="547330"/>
          </a:xfrm>
          <a:prstGeom prst="rect">
            <a:avLst/>
          </a:prstGeom>
          <a:noFill/>
          <a:ln/>
        </p:spPr>
        <p:txBody>
          <a:bodyPr wrap="none" lIns="0" tIns="0" rIns="0" bIns="0" rtlCol="0" anchor="t"/>
          <a:lstStyle/>
          <a:p>
            <a:pPr marL="0" indent="0" algn="l">
              <a:lnSpc>
                <a:spcPts val="4300"/>
              </a:lnSpc>
              <a:buNone/>
            </a:pPr>
            <a:r>
              <a:rPr lang="en-US" sz="3400" b="1" dirty="0">
                <a:solidFill>
                  <a:srgbClr val="000000"/>
                </a:solidFill>
                <a:latin typeface="Inter Bold" pitchFamily="34" charset="0"/>
                <a:ea typeface="Inter Bold" pitchFamily="34" charset="-122"/>
                <a:cs typeface="Inter Bold" pitchFamily="34" charset="-120"/>
              </a:rPr>
              <a:t>Future Trends in Computer Vision</a:t>
            </a:r>
            <a:endParaRPr lang="en-US" sz="3400" dirty="0"/>
          </a:p>
        </p:txBody>
      </p:sp>
      <p:sp>
        <p:nvSpPr>
          <p:cNvPr id="3" name="Shape 1"/>
          <p:cNvSpPr/>
          <p:nvPr/>
        </p:nvSpPr>
        <p:spPr>
          <a:xfrm>
            <a:off x="700564" y="1380887"/>
            <a:ext cx="6527006" cy="2005013"/>
          </a:xfrm>
          <a:prstGeom prst="roundRect">
            <a:avLst>
              <a:gd name="adj" fmla="val 3669"/>
            </a:avLst>
          </a:prstGeom>
          <a:solidFill>
            <a:srgbClr val="DADBF1"/>
          </a:solidFill>
          <a:ln w="7620">
            <a:solidFill>
              <a:srgbClr val="C0C1D7"/>
            </a:solidFill>
            <a:prstDash val="solid"/>
          </a:ln>
        </p:spPr>
      </p:sp>
      <p:sp>
        <p:nvSpPr>
          <p:cNvPr id="4" name="Shape 2"/>
          <p:cNvSpPr/>
          <p:nvPr/>
        </p:nvSpPr>
        <p:spPr>
          <a:xfrm>
            <a:off x="883325" y="1563648"/>
            <a:ext cx="525423" cy="525423"/>
          </a:xfrm>
          <a:prstGeom prst="roundRect">
            <a:avLst>
              <a:gd name="adj" fmla="val 17401381"/>
            </a:avLst>
          </a:prstGeom>
          <a:solidFill>
            <a:srgbClr val="4950BC"/>
          </a:solidFill>
          <a:ln/>
        </p:spPr>
      </p:sp>
      <p:pic>
        <p:nvPicPr>
          <p:cNvPr id="5" name="Image 0" descr="preencoded.png"/>
          <p:cNvPicPr>
            <a:picLocks noChangeAspect="1"/>
          </p:cNvPicPr>
          <p:nvPr/>
        </p:nvPicPr>
        <p:blipFill>
          <a:blip r:embed="rId3"/>
          <a:stretch>
            <a:fillRect/>
          </a:stretch>
        </p:blipFill>
        <p:spPr>
          <a:xfrm>
            <a:off x="1027748" y="1678543"/>
            <a:ext cx="236458" cy="295513"/>
          </a:xfrm>
          <a:prstGeom prst="rect">
            <a:avLst/>
          </a:prstGeom>
        </p:spPr>
      </p:pic>
      <p:sp>
        <p:nvSpPr>
          <p:cNvPr id="6" name="Text 3"/>
          <p:cNvSpPr/>
          <p:nvPr/>
        </p:nvSpPr>
        <p:spPr>
          <a:xfrm>
            <a:off x="883325" y="2264212"/>
            <a:ext cx="2189440" cy="273606"/>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Vision Transformers</a:t>
            </a:r>
            <a:endParaRPr lang="en-US" sz="1700" dirty="0"/>
          </a:p>
        </p:txBody>
      </p:sp>
      <p:sp>
        <p:nvSpPr>
          <p:cNvPr id="7" name="Text 4"/>
          <p:cNvSpPr/>
          <p:nvPr/>
        </p:nvSpPr>
        <p:spPr>
          <a:xfrm>
            <a:off x="883325" y="2642830"/>
            <a:ext cx="6161484" cy="56030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Moving beyond CNNs, transformer architectures are achieving state-of-the-art results by modeling long-range dependencies in images</a:t>
            </a:r>
            <a:endParaRPr lang="en-US" sz="1350" dirty="0"/>
          </a:p>
        </p:txBody>
      </p:sp>
      <p:sp>
        <p:nvSpPr>
          <p:cNvPr id="8" name="Shape 5"/>
          <p:cNvSpPr/>
          <p:nvPr/>
        </p:nvSpPr>
        <p:spPr>
          <a:xfrm>
            <a:off x="7402711" y="1380887"/>
            <a:ext cx="6527125" cy="2005013"/>
          </a:xfrm>
          <a:prstGeom prst="roundRect">
            <a:avLst>
              <a:gd name="adj" fmla="val 3669"/>
            </a:avLst>
          </a:prstGeom>
          <a:solidFill>
            <a:srgbClr val="DADBF1"/>
          </a:solidFill>
          <a:ln w="7620">
            <a:solidFill>
              <a:srgbClr val="C0C1D7"/>
            </a:solidFill>
            <a:prstDash val="solid"/>
          </a:ln>
        </p:spPr>
      </p:sp>
      <p:sp>
        <p:nvSpPr>
          <p:cNvPr id="9" name="Shape 6"/>
          <p:cNvSpPr/>
          <p:nvPr/>
        </p:nvSpPr>
        <p:spPr>
          <a:xfrm>
            <a:off x="7585472" y="1563648"/>
            <a:ext cx="525423" cy="525423"/>
          </a:xfrm>
          <a:prstGeom prst="roundRect">
            <a:avLst>
              <a:gd name="adj" fmla="val 17401381"/>
            </a:avLst>
          </a:prstGeom>
          <a:solidFill>
            <a:srgbClr val="4950BC"/>
          </a:solidFill>
          <a:ln/>
        </p:spPr>
      </p:sp>
      <p:pic>
        <p:nvPicPr>
          <p:cNvPr id="10" name="Image 1" descr="preencoded.png"/>
          <p:cNvPicPr>
            <a:picLocks noChangeAspect="1"/>
          </p:cNvPicPr>
          <p:nvPr/>
        </p:nvPicPr>
        <p:blipFill>
          <a:blip r:embed="rId4"/>
          <a:stretch>
            <a:fillRect/>
          </a:stretch>
        </p:blipFill>
        <p:spPr>
          <a:xfrm>
            <a:off x="7729895" y="1678543"/>
            <a:ext cx="236458" cy="295513"/>
          </a:xfrm>
          <a:prstGeom prst="rect">
            <a:avLst/>
          </a:prstGeom>
        </p:spPr>
      </p:pic>
      <p:sp>
        <p:nvSpPr>
          <p:cNvPr id="11" name="Text 7"/>
          <p:cNvSpPr/>
          <p:nvPr/>
        </p:nvSpPr>
        <p:spPr>
          <a:xfrm>
            <a:off x="7585472" y="2264212"/>
            <a:ext cx="2189440" cy="273606"/>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Few-Shot Learning</a:t>
            </a:r>
            <a:endParaRPr lang="en-US" sz="1700" dirty="0"/>
          </a:p>
        </p:txBody>
      </p:sp>
      <p:sp>
        <p:nvSpPr>
          <p:cNvPr id="12" name="Text 8"/>
          <p:cNvSpPr/>
          <p:nvPr/>
        </p:nvSpPr>
        <p:spPr>
          <a:xfrm>
            <a:off x="7585472" y="2642830"/>
            <a:ext cx="6161603" cy="56030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Systems that can learn from very few examples, making CV more accessible for domains with limited labeled data</a:t>
            </a:r>
            <a:endParaRPr lang="en-US" sz="1350" dirty="0"/>
          </a:p>
        </p:txBody>
      </p:sp>
      <p:sp>
        <p:nvSpPr>
          <p:cNvPr id="13" name="Shape 9"/>
          <p:cNvSpPr/>
          <p:nvPr/>
        </p:nvSpPr>
        <p:spPr>
          <a:xfrm>
            <a:off x="700564" y="3561040"/>
            <a:ext cx="6527006" cy="2005013"/>
          </a:xfrm>
          <a:prstGeom prst="roundRect">
            <a:avLst>
              <a:gd name="adj" fmla="val 3669"/>
            </a:avLst>
          </a:prstGeom>
          <a:solidFill>
            <a:srgbClr val="DADBF1"/>
          </a:solidFill>
          <a:ln w="7620">
            <a:solidFill>
              <a:srgbClr val="C0C1D7"/>
            </a:solidFill>
            <a:prstDash val="solid"/>
          </a:ln>
        </p:spPr>
      </p:sp>
      <p:sp>
        <p:nvSpPr>
          <p:cNvPr id="14" name="Shape 10"/>
          <p:cNvSpPr/>
          <p:nvPr/>
        </p:nvSpPr>
        <p:spPr>
          <a:xfrm>
            <a:off x="883325" y="3743801"/>
            <a:ext cx="525423" cy="525423"/>
          </a:xfrm>
          <a:prstGeom prst="roundRect">
            <a:avLst>
              <a:gd name="adj" fmla="val 17401381"/>
            </a:avLst>
          </a:prstGeom>
          <a:solidFill>
            <a:srgbClr val="4950BC"/>
          </a:solidFill>
          <a:ln/>
        </p:spPr>
      </p:sp>
      <p:pic>
        <p:nvPicPr>
          <p:cNvPr id="15" name="Image 2" descr="preencoded.png"/>
          <p:cNvPicPr>
            <a:picLocks noChangeAspect="1"/>
          </p:cNvPicPr>
          <p:nvPr/>
        </p:nvPicPr>
        <p:blipFill>
          <a:blip r:embed="rId5"/>
          <a:stretch>
            <a:fillRect/>
          </a:stretch>
        </p:blipFill>
        <p:spPr>
          <a:xfrm>
            <a:off x="1027748" y="3858697"/>
            <a:ext cx="236458" cy="295513"/>
          </a:xfrm>
          <a:prstGeom prst="rect">
            <a:avLst/>
          </a:prstGeom>
        </p:spPr>
      </p:pic>
      <p:sp>
        <p:nvSpPr>
          <p:cNvPr id="16" name="Text 11"/>
          <p:cNvSpPr/>
          <p:nvPr/>
        </p:nvSpPr>
        <p:spPr>
          <a:xfrm>
            <a:off x="883325" y="4444365"/>
            <a:ext cx="2844879" cy="273606"/>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Multimodal Understanding</a:t>
            </a:r>
            <a:endParaRPr lang="en-US" sz="1700" dirty="0"/>
          </a:p>
        </p:txBody>
      </p:sp>
      <p:sp>
        <p:nvSpPr>
          <p:cNvPr id="17" name="Text 12"/>
          <p:cNvSpPr/>
          <p:nvPr/>
        </p:nvSpPr>
        <p:spPr>
          <a:xfrm>
            <a:off x="883325" y="4822984"/>
            <a:ext cx="6161484" cy="56030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Combining vision with language, audio, and other modalities for more holistic scene understanding</a:t>
            </a:r>
            <a:endParaRPr lang="en-US" sz="1350" dirty="0"/>
          </a:p>
        </p:txBody>
      </p:sp>
      <p:sp>
        <p:nvSpPr>
          <p:cNvPr id="18" name="Shape 13"/>
          <p:cNvSpPr/>
          <p:nvPr/>
        </p:nvSpPr>
        <p:spPr>
          <a:xfrm>
            <a:off x="7402711" y="3561040"/>
            <a:ext cx="6527125" cy="2005013"/>
          </a:xfrm>
          <a:prstGeom prst="roundRect">
            <a:avLst>
              <a:gd name="adj" fmla="val 3669"/>
            </a:avLst>
          </a:prstGeom>
          <a:solidFill>
            <a:srgbClr val="DADBF1"/>
          </a:solidFill>
          <a:ln w="7620">
            <a:solidFill>
              <a:srgbClr val="C0C1D7"/>
            </a:solidFill>
            <a:prstDash val="solid"/>
          </a:ln>
        </p:spPr>
      </p:sp>
      <p:sp>
        <p:nvSpPr>
          <p:cNvPr id="19" name="Shape 14"/>
          <p:cNvSpPr/>
          <p:nvPr/>
        </p:nvSpPr>
        <p:spPr>
          <a:xfrm>
            <a:off x="7585472" y="3743801"/>
            <a:ext cx="525423" cy="525423"/>
          </a:xfrm>
          <a:prstGeom prst="roundRect">
            <a:avLst>
              <a:gd name="adj" fmla="val 17401381"/>
            </a:avLst>
          </a:prstGeom>
          <a:solidFill>
            <a:srgbClr val="4950BC"/>
          </a:solidFill>
          <a:ln/>
        </p:spPr>
      </p:sp>
      <p:pic>
        <p:nvPicPr>
          <p:cNvPr id="20" name="Image 3" descr="preencoded.png"/>
          <p:cNvPicPr>
            <a:picLocks noChangeAspect="1"/>
          </p:cNvPicPr>
          <p:nvPr/>
        </p:nvPicPr>
        <p:blipFill>
          <a:blip r:embed="rId6"/>
          <a:stretch>
            <a:fillRect/>
          </a:stretch>
        </p:blipFill>
        <p:spPr>
          <a:xfrm>
            <a:off x="7729895" y="3858697"/>
            <a:ext cx="236458" cy="295513"/>
          </a:xfrm>
          <a:prstGeom prst="rect">
            <a:avLst/>
          </a:prstGeom>
        </p:spPr>
      </p:pic>
      <p:sp>
        <p:nvSpPr>
          <p:cNvPr id="21" name="Text 15"/>
          <p:cNvSpPr/>
          <p:nvPr/>
        </p:nvSpPr>
        <p:spPr>
          <a:xfrm>
            <a:off x="7585472" y="4444365"/>
            <a:ext cx="2189440" cy="273606"/>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Edge AI</a:t>
            </a:r>
            <a:endParaRPr lang="en-US" sz="1700" dirty="0"/>
          </a:p>
        </p:txBody>
      </p:sp>
      <p:sp>
        <p:nvSpPr>
          <p:cNvPr id="22" name="Text 16"/>
          <p:cNvSpPr/>
          <p:nvPr/>
        </p:nvSpPr>
        <p:spPr>
          <a:xfrm>
            <a:off x="7585472" y="4822984"/>
            <a:ext cx="6161603" cy="56030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Deployment of sophisticated CV models directly on edge devices with privacy preservation and reduced latency</a:t>
            </a:r>
            <a:endParaRPr lang="en-US" sz="1350" dirty="0"/>
          </a:p>
        </p:txBody>
      </p:sp>
      <p:sp>
        <p:nvSpPr>
          <p:cNvPr id="23" name="Shape 17"/>
          <p:cNvSpPr/>
          <p:nvPr/>
        </p:nvSpPr>
        <p:spPr>
          <a:xfrm>
            <a:off x="700564" y="5741194"/>
            <a:ext cx="6527006" cy="2005013"/>
          </a:xfrm>
          <a:prstGeom prst="roundRect">
            <a:avLst>
              <a:gd name="adj" fmla="val 3669"/>
            </a:avLst>
          </a:prstGeom>
          <a:solidFill>
            <a:srgbClr val="DADBF1"/>
          </a:solidFill>
          <a:ln w="7620">
            <a:solidFill>
              <a:srgbClr val="C0C1D7"/>
            </a:solidFill>
            <a:prstDash val="solid"/>
          </a:ln>
        </p:spPr>
      </p:sp>
      <p:sp>
        <p:nvSpPr>
          <p:cNvPr id="24" name="Shape 18"/>
          <p:cNvSpPr/>
          <p:nvPr/>
        </p:nvSpPr>
        <p:spPr>
          <a:xfrm>
            <a:off x="883325" y="5923955"/>
            <a:ext cx="525423" cy="525423"/>
          </a:xfrm>
          <a:prstGeom prst="roundRect">
            <a:avLst>
              <a:gd name="adj" fmla="val 17401381"/>
            </a:avLst>
          </a:prstGeom>
          <a:solidFill>
            <a:srgbClr val="4950BC"/>
          </a:solidFill>
          <a:ln/>
        </p:spPr>
      </p:sp>
      <p:pic>
        <p:nvPicPr>
          <p:cNvPr id="25" name="Image 4" descr="preencoded.png"/>
          <p:cNvPicPr>
            <a:picLocks noChangeAspect="1"/>
          </p:cNvPicPr>
          <p:nvPr/>
        </p:nvPicPr>
        <p:blipFill>
          <a:blip r:embed="rId7"/>
          <a:stretch>
            <a:fillRect/>
          </a:stretch>
        </p:blipFill>
        <p:spPr>
          <a:xfrm>
            <a:off x="1027748" y="6038850"/>
            <a:ext cx="236458" cy="295513"/>
          </a:xfrm>
          <a:prstGeom prst="rect">
            <a:avLst/>
          </a:prstGeom>
        </p:spPr>
      </p:pic>
      <p:sp>
        <p:nvSpPr>
          <p:cNvPr id="26" name="Text 19"/>
          <p:cNvSpPr/>
          <p:nvPr/>
        </p:nvSpPr>
        <p:spPr>
          <a:xfrm>
            <a:off x="883325" y="6624518"/>
            <a:ext cx="3083600" cy="273606"/>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Neuro-symbolic Approaches</a:t>
            </a:r>
            <a:endParaRPr lang="en-US" sz="1700" dirty="0"/>
          </a:p>
        </p:txBody>
      </p:sp>
      <p:sp>
        <p:nvSpPr>
          <p:cNvPr id="27" name="Text 20"/>
          <p:cNvSpPr/>
          <p:nvPr/>
        </p:nvSpPr>
        <p:spPr>
          <a:xfrm>
            <a:off x="883325" y="7003137"/>
            <a:ext cx="6161484" cy="56030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Hybrid systems combining neural networks with symbolic reasoning for better interpretability</a:t>
            </a:r>
            <a:endParaRPr lang="en-US" sz="1350" dirty="0"/>
          </a:p>
        </p:txBody>
      </p:sp>
      <p:sp>
        <p:nvSpPr>
          <p:cNvPr id="28" name="Shape 21"/>
          <p:cNvSpPr/>
          <p:nvPr/>
        </p:nvSpPr>
        <p:spPr>
          <a:xfrm>
            <a:off x="7402711" y="5741194"/>
            <a:ext cx="6527125" cy="2005013"/>
          </a:xfrm>
          <a:prstGeom prst="roundRect">
            <a:avLst>
              <a:gd name="adj" fmla="val 3669"/>
            </a:avLst>
          </a:prstGeom>
          <a:solidFill>
            <a:srgbClr val="DADBF1"/>
          </a:solidFill>
          <a:ln w="7620">
            <a:solidFill>
              <a:srgbClr val="C0C1D7"/>
            </a:solidFill>
            <a:prstDash val="solid"/>
          </a:ln>
        </p:spPr>
      </p:sp>
      <p:sp>
        <p:nvSpPr>
          <p:cNvPr id="29" name="Shape 22"/>
          <p:cNvSpPr/>
          <p:nvPr/>
        </p:nvSpPr>
        <p:spPr>
          <a:xfrm>
            <a:off x="7585472" y="5923955"/>
            <a:ext cx="525423" cy="525423"/>
          </a:xfrm>
          <a:prstGeom prst="roundRect">
            <a:avLst>
              <a:gd name="adj" fmla="val 17401381"/>
            </a:avLst>
          </a:prstGeom>
          <a:solidFill>
            <a:srgbClr val="4950BC"/>
          </a:solidFill>
          <a:ln/>
        </p:spPr>
      </p:sp>
      <p:pic>
        <p:nvPicPr>
          <p:cNvPr id="30" name="Image 5" descr="preencoded.png"/>
          <p:cNvPicPr>
            <a:picLocks noChangeAspect="1"/>
          </p:cNvPicPr>
          <p:nvPr/>
        </p:nvPicPr>
        <p:blipFill>
          <a:blip r:embed="rId8"/>
          <a:stretch>
            <a:fillRect/>
          </a:stretch>
        </p:blipFill>
        <p:spPr>
          <a:xfrm>
            <a:off x="7729895" y="6038850"/>
            <a:ext cx="236458" cy="295513"/>
          </a:xfrm>
          <a:prstGeom prst="rect">
            <a:avLst/>
          </a:prstGeom>
        </p:spPr>
      </p:pic>
      <p:sp>
        <p:nvSpPr>
          <p:cNvPr id="31" name="Text 23"/>
          <p:cNvSpPr/>
          <p:nvPr/>
        </p:nvSpPr>
        <p:spPr>
          <a:xfrm>
            <a:off x="7585472" y="6624518"/>
            <a:ext cx="2714863" cy="273606"/>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Self-supervised Learning</a:t>
            </a:r>
            <a:endParaRPr lang="en-US" sz="1700" dirty="0"/>
          </a:p>
        </p:txBody>
      </p:sp>
      <p:sp>
        <p:nvSpPr>
          <p:cNvPr id="32" name="Text 24"/>
          <p:cNvSpPr/>
          <p:nvPr/>
        </p:nvSpPr>
        <p:spPr>
          <a:xfrm>
            <a:off x="7585472" y="7003137"/>
            <a:ext cx="6161603" cy="56030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Training on unlabeled data by creating clever pretext tasks, reducing dependence on human annotation</a:t>
            </a:r>
            <a:endParaRPr lang="en-US" sz="13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0324" y="475417"/>
            <a:ext cx="7763351" cy="1078706"/>
          </a:xfrm>
          <a:prstGeom prst="rect">
            <a:avLst/>
          </a:prstGeom>
          <a:noFill/>
          <a:ln/>
        </p:spPr>
        <p:txBody>
          <a:bodyPr wrap="square" lIns="0" tIns="0" rIns="0" bIns="0" rtlCol="0" anchor="t"/>
          <a:lstStyle/>
          <a:p>
            <a:pPr marL="0" indent="0" algn="l">
              <a:lnSpc>
                <a:spcPts val="4200"/>
              </a:lnSpc>
              <a:buNone/>
            </a:pPr>
            <a:r>
              <a:rPr lang="en-US" sz="3350" b="1" dirty="0">
                <a:solidFill>
                  <a:srgbClr val="000000"/>
                </a:solidFill>
                <a:latin typeface="Inter Bold" pitchFamily="34" charset="0"/>
                <a:ea typeface="Inter Bold" pitchFamily="34" charset="-122"/>
                <a:cs typeface="Inter Bold" pitchFamily="34" charset="-120"/>
              </a:rPr>
              <a:t>Real-World Application: Autonomous Vehicles</a:t>
            </a:r>
            <a:endParaRPr lang="en-US" sz="3350" dirty="0"/>
          </a:p>
        </p:txBody>
      </p:sp>
      <p:sp>
        <p:nvSpPr>
          <p:cNvPr id="4" name="Text 1"/>
          <p:cNvSpPr/>
          <p:nvPr/>
        </p:nvSpPr>
        <p:spPr>
          <a:xfrm>
            <a:off x="690324" y="1812965"/>
            <a:ext cx="6467237" cy="323493"/>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Computer Vision as the "Eyes" of Self-Driving Cars</a:t>
            </a:r>
            <a:endParaRPr lang="en-US" sz="2000" dirty="0"/>
          </a:p>
        </p:txBody>
      </p:sp>
      <p:pic>
        <p:nvPicPr>
          <p:cNvPr id="5" name="Image 1" descr="preencoded.png"/>
          <p:cNvPicPr>
            <a:picLocks noChangeAspect="1"/>
          </p:cNvPicPr>
          <p:nvPr/>
        </p:nvPicPr>
        <p:blipFill>
          <a:blip r:embed="rId4"/>
          <a:stretch>
            <a:fillRect/>
          </a:stretch>
        </p:blipFill>
        <p:spPr>
          <a:xfrm>
            <a:off x="690324" y="2395299"/>
            <a:ext cx="862965" cy="1270635"/>
          </a:xfrm>
          <a:prstGeom prst="rect">
            <a:avLst/>
          </a:prstGeom>
        </p:spPr>
      </p:pic>
      <p:sp>
        <p:nvSpPr>
          <p:cNvPr id="6" name="Text 2"/>
          <p:cNvSpPr/>
          <p:nvPr/>
        </p:nvSpPr>
        <p:spPr>
          <a:xfrm>
            <a:off x="1725811" y="2567821"/>
            <a:ext cx="2157413" cy="269677"/>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Perception</a:t>
            </a:r>
            <a:endParaRPr lang="en-US" sz="1650" dirty="0"/>
          </a:p>
        </p:txBody>
      </p:sp>
      <p:sp>
        <p:nvSpPr>
          <p:cNvPr id="7" name="Text 3"/>
          <p:cNvSpPr/>
          <p:nvPr/>
        </p:nvSpPr>
        <p:spPr>
          <a:xfrm>
            <a:off x="1725811" y="2940963"/>
            <a:ext cx="6727865" cy="552450"/>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Multiple cameras, LiDAR, and radar detect objects, lanes, traffic signs, and pedestrians</a:t>
            </a:r>
            <a:endParaRPr lang="en-US" sz="1350" dirty="0"/>
          </a:p>
        </p:txBody>
      </p:sp>
      <p:pic>
        <p:nvPicPr>
          <p:cNvPr id="8" name="Image 2" descr="preencoded.png"/>
          <p:cNvPicPr>
            <a:picLocks noChangeAspect="1"/>
          </p:cNvPicPr>
          <p:nvPr/>
        </p:nvPicPr>
        <p:blipFill>
          <a:blip r:embed="rId5"/>
          <a:stretch>
            <a:fillRect/>
          </a:stretch>
        </p:blipFill>
        <p:spPr>
          <a:xfrm>
            <a:off x="690324" y="3665934"/>
            <a:ext cx="862965" cy="1270635"/>
          </a:xfrm>
          <a:prstGeom prst="rect">
            <a:avLst/>
          </a:prstGeom>
        </p:spPr>
      </p:pic>
      <p:sp>
        <p:nvSpPr>
          <p:cNvPr id="9" name="Text 4"/>
          <p:cNvSpPr/>
          <p:nvPr/>
        </p:nvSpPr>
        <p:spPr>
          <a:xfrm>
            <a:off x="1725811" y="3838456"/>
            <a:ext cx="2279571" cy="269677"/>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Scene Understanding</a:t>
            </a:r>
            <a:endParaRPr lang="en-US" sz="1650" dirty="0"/>
          </a:p>
        </p:txBody>
      </p:sp>
      <p:sp>
        <p:nvSpPr>
          <p:cNvPr id="10" name="Text 5"/>
          <p:cNvSpPr/>
          <p:nvPr/>
        </p:nvSpPr>
        <p:spPr>
          <a:xfrm>
            <a:off x="1725811" y="4211598"/>
            <a:ext cx="6727865" cy="552450"/>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Semantic segmentation classifies each pixel into categories (road, vehicle, pedestrian, etc.)</a:t>
            </a:r>
            <a:endParaRPr lang="en-US" sz="1350" dirty="0"/>
          </a:p>
        </p:txBody>
      </p:sp>
      <p:pic>
        <p:nvPicPr>
          <p:cNvPr id="11" name="Image 3" descr="preencoded.png"/>
          <p:cNvPicPr>
            <a:picLocks noChangeAspect="1"/>
          </p:cNvPicPr>
          <p:nvPr/>
        </p:nvPicPr>
        <p:blipFill>
          <a:blip r:embed="rId6"/>
          <a:stretch>
            <a:fillRect/>
          </a:stretch>
        </p:blipFill>
        <p:spPr>
          <a:xfrm>
            <a:off x="690324" y="4936569"/>
            <a:ext cx="862965" cy="1035487"/>
          </a:xfrm>
          <a:prstGeom prst="rect">
            <a:avLst/>
          </a:prstGeom>
        </p:spPr>
      </p:pic>
      <p:sp>
        <p:nvSpPr>
          <p:cNvPr id="12" name="Text 6"/>
          <p:cNvSpPr/>
          <p:nvPr/>
        </p:nvSpPr>
        <p:spPr>
          <a:xfrm>
            <a:off x="1725811" y="5109091"/>
            <a:ext cx="2157413" cy="269677"/>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Prediction</a:t>
            </a:r>
            <a:endParaRPr lang="en-US" sz="1650" dirty="0"/>
          </a:p>
        </p:txBody>
      </p:sp>
      <p:sp>
        <p:nvSpPr>
          <p:cNvPr id="13" name="Text 7"/>
          <p:cNvSpPr/>
          <p:nvPr/>
        </p:nvSpPr>
        <p:spPr>
          <a:xfrm>
            <a:off x="1725811" y="5482233"/>
            <a:ext cx="6727865" cy="276225"/>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Systems predict future movements of detected objects to anticipate behavior</a:t>
            </a:r>
            <a:endParaRPr lang="en-US" sz="1350" dirty="0"/>
          </a:p>
        </p:txBody>
      </p:sp>
      <p:pic>
        <p:nvPicPr>
          <p:cNvPr id="14" name="Image 4" descr="preencoded.png"/>
          <p:cNvPicPr>
            <a:picLocks noChangeAspect="1"/>
          </p:cNvPicPr>
          <p:nvPr/>
        </p:nvPicPr>
        <p:blipFill>
          <a:blip r:embed="rId7"/>
          <a:stretch>
            <a:fillRect/>
          </a:stretch>
        </p:blipFill>
        <p:spPr>
          <a:xfrm>
            <a:off x="690324" y="5972056"/>
            <a:ext cx="862965" cy="1035487"/>
          </a:xfrm>
          <a:prstGeom prst="rect">
            <a:avLst/>
          </a:prstGeom>
        </p:spPr>
      </p:pic>
      <p:sp>
        <p:nvSpPr>
          <p:cNvPr id="15" name="Text 8"/>
          <p:cNvSpPr/>
          <p:nvPr/>
        </p:nvSpPr>
        <p:spPr>
          <a:xfrm>
            <a:off x="1725811" y="6144578"/>
            <a:ext cx="2157413" cy="269677"/>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Planning</a:t>
            </a:r>
            <a:endParaRPr lang="en-US" sz="1650" dirty="0"/>
          </a:p>
        </p:txBody>
      </p:sp>
      <p:sp>
        <p:nvSpPr>
          <p:cNvPr id="16" name="Text 9"/>
          <p:cNvSpPr/>
          <p:nvPr/>
        </p:nvSpPr>
        <p:spPr>
          <a:xfrm>
            <a:off x="1725811" y="6517719"/>
            <a:ext cx="6727865" cy="276225"/>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Based on visual data, vehicles plan safe trajectories through the environment</a:t>
            </a:r>
            <a:endParaRPr lang="en-US" sz="1350" dirty="0"/>
          </a:p>
        </p:txBody>
      </p:sp>
      <p:sp>
        <p:nvSpPr>
          <p:cNvPr id="17" name="Text 10"/>
          <p:cNvSpPr/>
          <p:nvPr/>
        </p:nvSpPr>
        <p:spPr>
          <a:xfrm>
            <a:off x="690324" y="7201614"/>
            <a:ext cx="7763351" cy="552450"/>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CV challenges in autonomous driving include handling adverse weather, recognizing rare events, and ensuring redundancy for safety-critical operations.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08334"/>
            <a:ext cx="9012555"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Applications Transforming Industries</a:t>
            </a:r>
            <a:endParaRPr lang="en-US" sz="3900" dirty="0"/>
          </a:p>
        </p:txBody>
      </p:sp>
      <p:pic>
        <p:nvPicPr>
          <p:cNvPr id="3" name="Image 0" descr="preencoded.png"/>
          <p:cNvPicPr>
            <a:picLocks noChangeAspect="1"/>
          </p:cNvPicPr>
          <p:nvPr/>
        </p:nvPicPr>
        <p:blipFill>
          <a:blip r:embed="rId3"/>
          <a:stretch>
            <a:fillRect/>
          </a:stretch>
        </p:blipFill>
        <p:spPr>
          <a:xfrm>
            <a:off x="793790" y="2925247"/>
            <a:ext cx="496133" cy="496133"/>
          </a:xfrm>
          <a:prstGeom prst="rect">
            <a:avLst/>
          </a:prstGeom>
        </p:spPr>
      </p:pic>
      <p:sp>
        <p:nvSpPr>
          <p:cNvPr id="4" name="Text 1"/>
          <p:cNvSpPr/>
          <p:nvPr/>
        </p:nvSpPr>
        <p:spPr>
          <a:xfrm>
            <a:off x="1537930" y="304299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Healthcare</a:t>
            </a:r>
            <a:endParaRPr lang="en-US" sz="1950" dirty="0"/>
          </a:p>
        </p:txBody>
      </p:sp>
      <p:sp>
        <p:nvSpPr>
          <p:cNvPr id="5" name="Text 2"/>
          <p:cNvSpPr/>
          <p:nvPr/>
        </p:nvSpPr>
        <p:spPr>
          <a:xfrm>
            <a:off x="1537930" y="3472220"/>
            <a:ext cx="5653207"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Medical image analysis for disease detection, surgical assistance, patient monitoring, and diagnostic support across radiology, pathology, and ophthalmology</a:t>
            </a:r>
            <a:endParaRPr lang="en-US" sz="1550" dirty="0"/>
          </a:p>
        </p:txBody>
      </p:sp>
      <p:pic>
        <p:nvPicPr>
          <p:cNvPr id="6" name="Image 1" descr="preencoded.png"/>
          <p:cNvPicPr>
            <a:picLocks noChangeAspect="1"/>
          </p:cNvPicPr>
          <p:nvPr/>
        </p:nvPicPr>
        <p:blipFill>
          <a:blip r:embed="rId4"/>
          <a:stretch>
            <a:fillRect/>
          </a:stretch>
        </p:blipFill>
        <p:spPr>
          <a:xfrm>
            <a:off x="7439144" y="2925247"/>
            <a:ext cx="496133" cy="496133"/>
          </a:xfrm>
          <a:prstGeom prst="rect">
            <a:avLst/>
          </a:prstGeom>
        </p:spPr>
      </p:pic>
      <p:sp>
        <p:nvSpPr>
          <p:cNvPr id="7" name="Text 3"/>
          <p:cNvSpPr/>
          <p:nvPr/>
        </p:nvSpPr>
        <p:spPr>
          <a:xfrm>
            <a:off x="8183285" y="304299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Manufacturing</a:t>
            </a:r>
            <a:endParaRPr lang="en-US" sz="1950" dirty="0"/>
          </a:p>
        </p:txBody>
      </p:sp>
      <p:sp>
        <p:nvSpPr>
          <p:cNvPr id="8" name="Text 4"/>
          <p:cNvSpPr/>
          <p:nvPr/>
        </p:nvSpPr>
        <p:spPr>
          <a:xfrm>
            <a:off x="8183285" y="3472220"/>
            <a:ext cx="5653326"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Defect detection, quality control, inventory management, and robotic guidance systems that increase production efficiency and reduce errors</a:t>
            </a:r>
            <a:endParaRPr lang="en-US" sz="1550" dirty="0"/>
          </a:p>
        </p:txBody>
      </p:sp>
      <p:pic>
        <p:nvPicPr>
          <p:cNvPr id="9" name="Image 2" descr="preencoded.png"/>
          <p:cNvPicPr>
            <a:picLocks noChangeAspect="1"/>
          </p:cNvPicPr>
          <p:nvPr/>
        </p:nvPicPr>
        <p:blipFill>
          <a:blip r:embed="rId5"/>
          <a:stretch>
            <a:fillRect/>
          </a:stretch>
        </p:blipFill>
        <p:spPr>
          <a:xfrm>
            <a:off x="793790" y="4821674"/>
            <a:ext cx="496133" cy="496133"/>
          </a:xfrm>
          <a:prstGeom prst="rect">
            <a:avLst/>
          </a:prstGeom>
        </p:spPr>
      </p:pic>
      <p:sp>
        <p:nvSpPr>
          <p:cNvPr id="10" name="Text 5"/>
          <p:cNvSpPr/>
          <p:nvPr/>
        </p:nvSpPr>
        <p:spPr>
          <a:xfrm>
            <a:off x="1537930" y="493942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Transportation</a:t>
            </a:r>
            <a:endParaRPr lang="en-US" sz="1950" dirty="0"/>
          </a:p>
        </p:txBody>
      </p:sp>
      <p:sp>
        <p:nvSpPr>
          <p:cNvPr id="11" name="Text 6"/>
          <p:cNvSpPr/>
          <p:nvPr/>
        </p:nvSpPr>
        <p:spPr>
          <a:xfrm>
            <a:off x="1537930" y="5368647"/>
            <a:ext cx="5653207"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Autonomous vehicles, traffic monitoring, license plate recognition, and driver assistance systems that enhance safety and efficiency</a:t>
            </a:r>
            <a:endParaRPr lang="en-US" sz="1550" dirty="0"/>
          </a:p>
        </p:txBody>
      </p:sp>
      <p:pic>
        <p:nvPicPr>
          <p:cNvPr id="12" name="Image 3" descr="preencoded.png"/>
          <p:cNvPicPr>
            <a:picLocks noChangeAspect="1"/>
          </p:cNvPicPr>
          <p:nvPr/>
        </p:nvPicPr>
        <p:blipFill>
          <a:blip r:embed="rId6"/>
          <a:stretch>
            <a:fillRect/>
          </a:stretch>
        </p:blipFill>
        <p:spPr>
          <a:xfrm>
            <a:off x="7439144" y="4821674"/>
            <a:ext cx="496133" cy="496133"/>
          </a:xfrm>
          <a:prstGeom prst="rect">
            <a:avLst/>
          </a:prstGeom>
        </p:spPr>
      </p:pic>
      <p:sp>
        <p:nvSpPr>
          <p:cNvPr id="13" name="Text 7"/>
          <p:cNvSpPr/>
          <p:nvPr/>
        </p:nvSpPr>
        <p:spPr>
          <a:xfrm>
            <a:off x="8183285" y="493942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Retail</a:t>
            </a:r>
            <a:endParaRPr lang="en-US" sz="1950" dirty="0"/>
          </a:p>
        </p:txBody>
      </p:sp>
      <p:sp>
        <p:nvSpPr>
          <p:cNvPr id="14" name="Text 8"/>
          <p:cNvSpPr/>
          <p:nvPr/>
        </p:nvSpPr>
        <p:spPr>
          <a:xfrm>
            <a:off x="8183285" y="5368647"/>
            <a:ext cx="5653326"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Cashierless stores, inventory tracking, customer behavior analysis, and personalized shopping experiences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2318"/>
          </a:xfrm>
          <a:prstGeom prst="rect">
            <a:avLst/>
          </a:prstGeom>
        </p:spPr>
      </p:pic>
      <p:sp>
        <p:nvSpPr>
          <p:cNvPr id="3" name="Text 0"/>
          <p:cNvSpPr/>
          <p:nvPr/>
        </p:nvSpPr>
        <p:spPr>
          <a:xfrm>
            <a:off x="752713" y="2869763"/>
            <a:ext cx="5805607" cy="588169"/>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Inter Bold" pitchFamily="34" charset="0"/>
                <a:ea typeface="Inter Bold" pitchFamily="34" charset="-122"/>
                <a:cs typeface="Inter Bold" pitchFamily="34" charset="-120"/>
              </a:rPr>
              <a:t>Computer Vision Pipeline</a:t>
            </a:r>
            <a:endParaRPr lang="en-US" sz="3700" dirty="0"/>
          </a:p>
        </p:txBody>
      </p:sp>
      <p:pic>
        <p:nvPicPr>
          <p:cNvPr id="4" name="Image 1" descr="preencoded.png"/>
          <p:cNvPicPr>
            <a:picLocks noChangeAspect="1"/>
          </p:cNvPicPr>
          <p:nvPr/>
        </p:nvPicPr>
        <p:blipFill>
          <a:blip r:embed="rId4"/>
          <a:stretch>
            <a:fillRect/>
          </a:stretch>
        </p:blipFill>
        <p:spPr>
          <a:xfrm>
            <a:off x="752713" y="3740110"/>
            <a:ext cx="6562487" cy="752713"/>
          </a:xfrm>
          <a:prstGeom prst="rect">
            <a:avLst/>
          </a:prstGeom>
        </p:spPr>
      </p:pic>
      <p:sp>
        <p:nvSpPr>
          <p:cNvPr id="5" name="Text 1"/>
          <p:cNvSpPr/>
          <p:nvPr/>
        </p:nvSpPr>
        <p:spPr>
          <a:xfrm>
            <a:off x="940832" y="4680942"/>
            <a:ext cx="2352318" cy="29408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Image Acquisition</a:t>
            </a:r>
            <a:endParaRPr lang="en-US" sz="1850" dirty="0"/>
          </a:p>
        </p:txBody>
      </p:sp>
      <p:sp>
        <p:nvSpPr>
          <p:cNvPr id="6" name="Text 2"/>
          <p:cNvSpPr/>
          <p:nvPr/>
        </p:nvSpPr>
        <p:spPr>
          <a:xfrm>
            <a:off x="940832" y="5087898"/>
            <a:ext cx="6186249" cy="60221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Capturing visual data through cameras, sensors, or importing existing images</a:t>
            </a:r>
            <a:endParaRPr lang="en-US" sz="1450" dirty="0"/>
          </a:p>
        </p:txBody>
      </p:sp>
      <p:pic>
        <p:nvPicPr>
          <p:cNvPr id="7" name="Image 2" descr="preencoded.png"/>
          <p:cNvPicPr>
            <a:picLocks noChangeAspect="1"/>
          </p:cNvPicPr>
          <p:nvPr/>
        </p:nvPicPr>
        <p:blipFill>
          <a:blip r:embed="rId5"/>
          <a:stretch>
            <a:fillRect/>
          </a:stretch>
        </p:blipFill>
        <p:spPr>
          <a:xfrm>
            <a:off x="7315200" y="3740110"/>
            <a:ext cx="6562487" cy="752713"/>
          </a:xfrm>
          <a:prstGeom prst="rect">
            <a:avLst/>
          </a:prstGeom>
        </p:spPr>
      </p:pic>
      <p:sp>
        <p:nvSpPr>
          <p:cNvPr id="8" name="Text 3"/>
          <p:cNvSpPr/>
          <p:nvPr/>
        </p:nvSpPr>
        <p:spPr>
          <a:xfrm>
            <a:off x="7503319" y="4680942"/>
            <a:ext cx="2352318" cy="29408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Pre-processing</a:t>
            </a:r>
            <a:endParaRPr lang="en-US" sz="1850" dirty="0"/>
          </a:p>
        </p:txBody>
      </p:sp>
      <p:sp>
        <p:nvSpPr>
          <p:cNvPr id="9" name="Text 4"/>
          <p:cNvSpPr/>
          <p:nvPr/>
        </p:nvSpPr>
        <p:spPr>
          <a:xfrm>
            <a:off x="7503319" y="5087898"/>
            <a:ext cx="6186249" cy="60221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Enhancing images through filtering, normalization, and noise reduction</a:t>
            </a:r>
            <a:endParaRPr lang="en-US" sz="1450" dirty="0"/>
          </a:p>
        </p:txBody>
      </p:sp>
      <p:pic>
        <p:nvPicPr>
          <p:cNvPr id="10" name="Image 3" descr="preencoded.png"/>
          <p:cNvPicPr>
            <a:picLocks noChangeAspect="1"/>
          </p:cNvPicPr>
          <p:nvPr/>
        </p:nvPicPr>
        <p:blipFill>
          <a:blip r:embed="rId6"/>
          <a:stretch>
            <a:fillRect/>
          </a:stretch>
        </p:blipFill>
        <p:spPr>
          <a:xfrm>
            <a:off x="752713" y="5878235"/>
            <a:ext cx="6562487" cy="752713"/>
          </a:xfrm>
          <a:prstGeom prst="rect">
            <a:avLst/>
          </a:prstGeom>
        </p:spPr>
      </p:pic>
      <p:sp>
        <p:nvSpPr>
          <p:cNvPr id="11" name="Text 5"/>
          <p:cNvSpPr/>
          <p:nvPr/>
        </p:nvSpPr>
        <p:spPr>
          <a:xfrm>
            <a:off x="940832" y="6819067"/>
            <a:ext cx="2352318" cy="29408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Feature Extraction</a:t>
            </a:r>
            <a:endParaRPr lang="en-US" sz="1850" dirty="0"/>
          </a:p>
        </p:txBody>
      </p:sp>
      <p:sp>
        <p:nvSpPr>
          <p:cNvPr id="12" name="Text 6"/>
          <p:cNvSpPr/>
          <p:nvPr/>
        </p:nvSpPr>
        <p:spPr>
          <a:xfrm>
            <a:off x="940832" y="7226022"/>
            <a:ext cx="6186249" cy="301109"/>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Identifying key points, edges, and descriptive elements</a:t>
            </a:r>
            <a:endParaRPr lang="en-US" sz="1450" dirty="0"/>
          </a:p>
        </p:txBody>
      </p:sp>
      <p:pic>
        <p:nvPicPr>
          <p:cNvPr id="13" name="Image 4" descr="preencoded.png"/>
          <p:cNvPicPr>
            <a:picLocks noChangeAspect="1"/>
          </p:cNvPicPr>
          <p:nvPr/>
        </p:nvPicPr>
        <p:blipFill>
          <a:blip r:embed="rId7"/>
          <a:stretch>
            <a:fillRect/>
          </a:stretch>
        </p:blipFill>
        <p:spPr>
          <a:xfrm>
            <a:off x="7315200" y="5878235"/>
            <a:ext cx="6562487" cy="752713"/>
          </a:xfrm>
          <a:prstGeom prst="rect">
            <a:avLst/>
          </a:prstGeom>
        </p:spPr>
      </p:pic>
      <p:sp>
        <p:nvSpPr>
          <p:cNvPr id="14" name="Text 7"/>
          <p:cNvSpPr/>
          <p:nvPr/>
        </p:nvSpPr>
        <p:spPr>
          <a:xfrm>
            <a:off x="7503319" y="6819067"/>
            <a:ext cx="2352318" cy="29408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Decision Making</a:t>
            </a:r>
            <a:endParaRPr lang="en-US" sz="1850" dirty="0"/>
          </a:p>
        </p:txBody>
      </p:sp>
      <p:sp>
        <p:nvSpPr>
          <p:cNvPr id="15" name="Text 8"/>
          <p:cNvSpPr/>
          <p:nvPr/>
        </p:nvSpPr>
        <p:spPr>
          <a:xfrm>
            <a:off x="7503319" y="7226022"/>
            <a:ext cx="6186249" cy="301109"/>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Classification, object detection, and semantic understanding</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42787"/>
            <a:ext cx="8387596"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Image Processing: The Foundation</a:t>
            </a:r>
            <a:endParaRPr lang="en-US" sz="3900" dirty="0"/>
          </a:p>
        </p:txBody>
      </p:sp>
      <p:sp>
        <p:nvSpPr>
          <p:cNvPr id="3" name="Text 1"/>
          <p:cNvSpPr/>
          <p:nvPr/>
        </p:nvSpPr>
        <p:spPr>
          <a:xfrm>
            <a:off x="793790" y="2439114"/>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Image processing forms the backbone of computer vision by transforming raw pixel data into more useful forms for analysis:</a:t>
            </a:r>
            <a:endParaRPr lang="en-US" sz="1550" dirty="0"/>
          </a:p>
        </p:txBody>
      </p:sp>
      <p:sp>
        <p:nvSpPr>
          <p:cNvPr id="4" name="Text 2"/>
          <p:cNvSpPr/>
          <p:nvPr/>
        </p:nvSpPr>
        <p:spPr>
          <a:xfrm>
            <a:off x="793790" y="3252787"/>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Converts visual information into numerical data computers can process</a:t>
            </a:r>
            <a:endParaRPr lang="en-US" sz="1550" dirty="0"/>
          </a:p>
        </p:txBody>
      </p:sp>
      <p:sp>
        <p:nvSpPr>
          <p:cNvPr id="5" name="Text 3"/>
          <p:cNvSpPr/>
          <p:nvPr/>
        </p:nvSpPr>
        <p:spPr>
          <a:xfrm>
            <a:off x="793790" y="395728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Prepares images for feature extraction and recognition tasks</a:t>
            </a:r>
            <a:endParaRPr lang="en-US" sz="1550" dirty="0"/>
          </a:p>
        </p:txBody>
      </p:sp>
      <p:sp>
        <p:nvSpPr>
          <p:cNvPr id="6" name="Text 4"/>
          <p:cNvSpPr/>
          <p:nvPr/>
        </p:nvSpPr>
        <p:spPr>
          <a:xfrm>
            <a:off x="793790" y="434423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Enhances image quality and removes unwanted artifacts</a:t>
            </a:r>
            <a:endParaRPr lang="en-US" sz="1550" dirty="0"/>
          </a:p>
        </p:txBody>
      </p:sp>
      <p:sp>
        <p:nvSpPr>
          <p:cNvPr id="7" name="Text 5"/>
          <p:cNvSpPr/>
          <p:nvPr/>
        </p:nvSpPr>
        <p:spPr>
          <a:xfrm>
            <a:off x="793790" y="473118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Reduces dimensionality to focus on relevant information</a:t>
            </a:r>
            <a:endParaRPr lang="en-US" sz="1550" dirty="0"/>
          </a:p>
        </p:txBody>
      </p:sp>
      <p:sp>
        <p:nvSpPr>
          <p:cNvPr id="8" name="Text 6"/>
          <p:cNvSpPr/>
          <p:nvPr/>
        </p:nvSpPr>
        <p:spPr>
          <a:xfrm>
            <a:off x="793790" y="5118140"/>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Enables consistent interpretation despite varying lighting, angles, and noise</a:t>
            </a:r>
            <a:endParaRPr lang="en-US" sz="1550" dirty="0"/>
          </a:p>
        </p:txBody>
      </p:sp>
      <p:pic>
        <p:nvPicPr>
          <p:cNvPr id="9" name="Image 0" descr="preencoded.png"/>
          <p:cNvPicPr>
            <a:picLocks noChangeAspect="1"/>
          </p:cNvPicPr>
          <p:nvPr/>
        </p:nvPicPr>
        <p:blipFill>
          <a:blip r:embed="rId3"/>
          <a:stretch>
            <a:fillRect/>
          </a:stretch>
        </p:blipFill>
        <p:spPr>
          <a:xfrm>
            <a:off x="7564874" y="2483763"/>
            <a:ext cx="6279356" cy="41796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8066" y="780931"/>
            <a:ext cx="6314837" cy="56102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Reading &amp; Displaying Images</a:t>
            </a:r>
            <a:endParaRPr lang="en-US" sz="3500" dirty="0"/>
          </a:p>
        </p:txBody>
      </p:sp>
      <p:sp>
        <p:nvSpPr>
          <p:cNvPr id="3" name="Text 1"/>
          <p:cNvSpPr/>
          <p:nvPr/>
        </p:nvSpPr>
        <p:spPr>
          <a:xfrm>
            <a:off x="718066" y="1790581"/>
            <a:ext cx="3885009" cy="336590"/>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Inter Bold" pitchFamily="34" charset="0"/>
                <a:ea typeface="Inter Bold" pitchFamily="34" charset="-122"/>
                <a:cs typeface="Inter Bold" pitchFamily="34" charset="-120"/>
              </a:rPr>
              <a:t>Understanding Digital Images</a:t>
            </a:r>
            <a:endParaRPr lang="en-US" sz="2100" dirty="0"/>
          </a:p>
        </p:txBody>
      </p:sp>
      <p:sp>
        <p:nvSpPr>
          <p:cNvPr id="4" name="Text 2"/>
          <p:cNvSpPr/>
          <p:nvPr/>
        </p:nvSpPr>
        <p:spPr>
          <a:xfrm>
            <a:off x="718066" y="2306598"/>
            <a:ext cx="6378178" cy="28717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Images are represented as multi-dimensional arrays of pixel values:</a:t>
            </a:r>
            <a:endParaRPr lang="en-US" sz="1400" dirty="0"/>
          </a:p>
        </p:txBody>
      </p:sp>
      <p:sp>
        <p:nvSpPr>
          <p:cNvPr id="5" name="Text 3"/>
          <p:cNvSpPr/>
          <p:nvPr/>
        </p:nvSpPr>
        <p:spPr>
          <a:xfrm>
            <a:off x="718066" y="2755344"/>
            <a:ext cx="6378178" cy="2871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Grayscale: 2D array with intensity values (0-255)</a:t>
            </a:r>
            <a:endParaRPr lang="en-US" sz="1400" dirty="0"/>
          </a:p>
        </p:txBody>
      </p:sp>
      <p:sp>
        <p:nvSpPr>
          <p:cNvPr id="6" name="Text 4"/>
          <p:cNvSpPr/>
          <p:nvPr/>
        </p:nvSpPr>
        <p:spPr>
          <a:xfrm>
            <a:off x="718066" y="3105269"/>
            <a:ext cx="6378178" cy="2871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Color: 3D array with channels (typically RGB)</a:t>
            </a:r>
            <a:endParaRPr lang="en-US" sz="1400" dirty="0"/>
          </a:p>
        </p:txBody>
      </p:sp>
      <p:sp>
        <p:nvSpPr>
          <p:cNvPr id="7" name="Text 5"/>
          <p:cNvSpPr/>
          <p:nvPr/>
        </p:nvSpPr>
        <p:spPr>
          <a:xfrm>
            <a:off x="718066" y="3455194"/>
            <a:ext cx="6378178" cy="2871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Alpha channel: Optional 4th dimension for transparency</a:t>
            </a:r>
            <a:endParaRPr lang="en-US" sz="1400" dirty="0"/>
          </a:p>
        </p:txBody>
      </p:sp>
      <p:sp>
        <p:nvSpPr>
          <p:cNvPr id="8" name="Text 6"/>
          <p:cNvSpPr/>
          <p:nvPr/>
        </p:nvSpPr>
        <p:spPr>
          <a:xfrm>
            <a:off x="718066" y="3903940"/>
            <a:ext cx="6378178" cy="28717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Common libraries like OpenCV make image manipulation straightforward:</a:t>
            </a:r>
            <a:endParaRPr lang="en-US" sz="1400" dirty="0"/>
          </a:p>
        </p:txBody>
      </p:sp>
      <p:sp>
        <p:nvSpPr>
          <p:cNvPr id="9" name="Shape 7"/>
          <p:cNvSpPr/>
          <p:nvPr/>
        </p:nvSpPr>
        <p:spPr>
          <a:xfrm>
            <a:off x="718066" y="4393049"/>
            <a:ext cx="6378178" cy="2853690"/>
          </a:xfrm>
          <a:prstGeom prst="roundRect">
            <a:avLst>
              <a:gd name="adj" fmla="val 2642"/>
            </a:avLst>
          </a:prstGeom>
          <a:solidFill>
            <a:srgbClr val="F2F2F2"/>
          </a:solidFill>
          <a:ln/>
        </p:spPr>
      </p:sp>
      <p:sp>
        <p:nvSpPr>
          <p:cNvPr id="10" name="Shape 8"/>
          <p:cNvSpPr/>
          <p:nvPr/>
        </p:nvSpPr>
        <p:spPr>
          <a:xfrm>
            <a:off x="709136" y="4393049"/>
            <a:ext cx="6396037" cy="2853690"/>
          </a:xfrm>
          <a:prstGeom prst="roundRect">
            <a:avLst>
              <a:gd name="adj" fmla="val 944"/>
            </a:avLst>
          </a:prstGeom>
          <a:solidFill>
            <a:srgbClr val="F2F2F2"/>
          </a:solidFill>
          <a:ln/>
        </p:spPr>
      </p:sp>
      <p:sp>
        <p:nvSpPr>
          <p:cNvPr id="11" name="Text 9"/>
          <p:cNvSpPr/>
          <p:nvPr/>
        </p:nvSpPr>
        <p:spPr>
          <a:xfrm>
            <a:off x="888563" y="4527590"/>
            <a:ext cx="6037183" cy="258460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highlight>
                  <a:srgbClr val="F2F2F2"/>
                </a:highlight>
                <a:latin typeface="Consolas" pitchFamily="34" charset="0"/>
                <a:ea typeface="Consolas" pitchFamily="34" charset="-122"/>
                <a:cs typeface="Consolas" pitchFamily="34" charset="-120"/>
              </a:rPr>
              <a:t>import cv2# Read an imageimg = cv2.imread('image.jpg')# Display the imagecv2.imshow('Image', img)cv2.waitKey(0)    </a:t>
            </a:r>
            <a:endParaRPr lang="en-US" sz="1400" dirty="0"/>
          </a:p>
        </p:txBody>
      </p:sp>
      <p:pic>
        <p:nvPicPr>
          <p:cNvPr id="12" name="Image 0" descr="preencoded.png"/>
          <p:cNvPicPr>
            <a:picLocks noChangeAspect="1"/>
          </p:cNvPicPr>
          <p:nvPr/>
        </p:nvPicPr>
        <p:blipFill>
          <a:blip r:embed="rId3"/>
          <a:stretch>
            <a:fillRect/>
          </a:stretch>
        </p:blipFill>
        <p:spPr>
          <a:xfrm>
            <a:off x="7541776" y="1813084"/>
            <a:ext cx="6378178" cy="35877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22866"/>
            <a:ext cx="11236762"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Grayscale Conversion: Simplifying Visual Data</a:t>
            </a:r>
            <a:endParaRPr lang="en-US" sz="3900" dirty="0"/>
          </a:p>
        </p:txBody>
      </p:sp>
      <p:pic>
        <p:nvPicPr>
          <p:cNvPr id="3" name="Image 0" descr="preencoded.png"/>
          <p:cNvPicPr>
            <a:picLocks noChangeAspect="1"/>
          </p:cNvPicPr>
          <p:nvPr/>
        </p:nvPicPr>
        <p:blipFill>
          <a:blip r:embed="rId3"/>
          <a:stretch>
            <a:fillRect/>
          </a:stretch>
        </p:blipFill>
        <p:spPr>
          <a:xfrm>
            <a:off x="793790" y="2163842"/>
            <a:ext cx="6279356" cy="4031337"/>
          </a:xfrm>
          <a:prstGeom prst="rect">
            <a:avLst/>
          </a:prstGeom>
        </p:spPr>
      </p:pic>
      <p:sp>
        <p:nvSpPr>
          <p:cNvPr id="4" name="Text 1"/>
          <p:cNvSpPr/>
          <p:nvPr/>
        </p:nvSpPr>
        <p:spPr>
          <a:xfrm>
            <a:off x="7564874" y="2138958"/>
            <a:ext cx="3965853"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Why Convert to Grayscale?</a:t>
            </a:r>
            <a:endParaRPr lang="en-US" sz="2300" dirty="0"/>
          </a:p>
        </p:txBody>
      </p:sp>
      <p:sp>
        <p:nvSpPr>
          <p:cNvPr id="5" name="Text 2"/>
          <p:cNvSpPr/>
          <p:nvPr/>
        </p:nvSpPr>
        <p:spPr>
          <a:xfrm>
            <a:off x="7564874" y="270938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Reduces computational complexity (1 channel vs 3)</a:t>
            </a:r>
            <a:endParaRPr lang="en-US" sz="1550" dirty="0"/>
          </a:p>
        </p:txBody>
      </p:sp>
      <p:sp>
        <p:nvSpPr>
          <p:cNvPr id="6" name="Text 3"/>
          <p:cNvSpPr/>
          <p:nvPr/>
        </p:nvSpPr>
        <p:spPr>
          <a:xfrm>
            <a:off x="7564874" y="309633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Simplifies algorithms for edge detection and thresholding</a:t>
            </a:r>
            <a:endParaRPr lang="en-US" sz="1550" dirty="0"/>
          </a:p>
        </p:txBody>
      </p:sp>
      <p:sp>
        <p:nvSpPr>
          <p:cNvPr id="7" name="Text 4"/>
          <p:cNvSpPr/>
          <p:nvPr/>
        </p:nvSpPr>
        <p:spPr>
          <a:xfrm>
            <a:off x="7564874" y="348329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Preserves important structural information</a:t>
            </a:r>
            <a:endParaRPr lang="en-US" sz="1550" dirty="0"/>
          </a:p>
        </p:txBody>
      </p:sp>
      <p:sp>
        <p:nvSpPr>
          <p:cNvPr id="8" name="Text 5"/>
          <p:cNvSpPr/>
          <p:nvPr/>
        </p:nvSpPr>
        <p:spPr>
          <a:xfrm>
            <a:off x="7564874" y="387024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Reduces sensitivity to color variations</a:t>
            </a:r>
            <a:endParaRPr lang="en-US" sz="1550" dirty="0"/>
          </a:p>
        </p:txBody>
      </p:sp>
      <p:sp>
        <p:nvSpPr>
          <p:cNvPr id="9" name="Text 6"/>
          <p:cNvSpPr/>
          <p:nvPr/>
        </p:nvSpPr>
        <p:spPr>
          <a:xfrm>
            <a:off x="7564874" y="4386143"/>
            <a:ext cx="3619381"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Common Conversion Method:</a:t>
            </a:r>
            <a:endParaRPr lang="en-US" sz="1950" dirty="0"/>
          </a:p>
        </p:txBody>
      </p:sp>
      <p:sp>
        <p:nvSpPr>
          <p:cNvPr id="10" name="Shape 7"/>
          <p:cNvSpPr/>
          <p:nvPr/>
        </p:nvSpPr>
        <p:spPr>
          <a:xfrm>
            <a:off x="7564874" y="4919543"/>
            <a:ext cx="6279356" cy="1250275"/>
          </a:xfrm>
          <a:prstGeom prst="roundRect">
            <a:avLst>
              <a:gd name="adj" fmla="val 6667"/>
            </a:avLst>
          </a:prstGeom>
          <a:solidFill>
            <a:srgbClr val="F2F2F2"/>
          </a:solidFill>
          <a:ln/>
        </p:spPr>
      </p:sp>
      <p:sp>
        <p:nvSpPr>
          <p:cNvPr id="11" name="Shape 8"/>
          <p:cNvSpPr/>
          <p:nvPr/>
        </p:nvSpPr>
        <p:spPr>
          <a:xfrm>
            <a:off x="7554992" y="4919543"/>
            <a:ext cx="6299121" cy="1250275"/>
          </a:xfrm>
          <a:prstGeom prst="roundRect">
            <a:avLst>
              <a:gd name="adj" fmla="val 2381"/>
            </a:avLst>
          </a:prstGeom>
          <a:solidFill>
            <a:srgbClr val="F2F2F2"/>
          </a:solidFill>
          <a:ln/>
        </p:spPr>
      </p:sp>
      <p:sp>
        <p:nvSpPr>
          <p:cNvPr id="12" name="Text 9"/>
          <p:cNvSpPr/>
          <p:nvPr/>
        </p:nvSpPr>
        <p:spPr>
          <a:xfrm>
            <a:off x="7753350" y="5068372"/>
            <a:ext cx="5902404"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highlight>
                  <a:srgbClr val="F2F2F2"/>
                </a:highlight>
                <a:latin typeface="Consolas" pitchFamily="34" charset="0"/>
                <a:ea typeface="Consolas" pitchFamily="34" charset="-122"/>
                <a:cs typeface="Consolas" pitchFamily="34" charset="-120"/>
              </a:rPr>
              <a:t># Convert to grayscalegray = cv2.cvtColor(img, cv2.COLOR_BGR2GRAY)    </a:t>
            </a:r>
            <a:endParaRPr lang="en-US" sz="1550" dirty="0"/>
          </a:p>
        </p:txBody>
      </p:sp>
      <p:sp>
        <p:nvSpPr>
          <p:cNvPr id="13" name="Text 10"/>
          <p:cNvSpPr/>
          <p:nvPr/>
        </p:nvSpPr>
        <p:spPr>
          <a:xfrm>
            <a:off x="7564874" y="6393061"/>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weighted conversion typically uses: Y = 0.299R + 0.587G + 0.114B</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45833"/>
            <a:ext cx="9390459"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Blurring &amp; Smoothing: Noise Reduction</a:t>
            </a:r>
            <a:endParaRPr lang="en-US" sz="3900" dirty="0"/>
          </a:p>
        </p:txBody>
      </p:sp>
      <p:sp>
        <p:nvSpPr>
          <p:cNvPr id="4" name="Text 1"/>
          <p:cNvSpPr/>
          <p:nvPr/>
        </p:nvSpPr>
        <p:spPr>
          <a:xfrm>
            <a:off x="793790" y="474583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Gaussian Blur</a:t>
            </a:r>
            <a:endParaRPr lang="en-US" sz="1950" dirty="0"/>
          </a:p>
        </p:txBody>
      </p:sp>
      <p:sp>
        <p:nvSpPr>
          <p:cNvPr id="5" name="Text 2"/>
          <p:cNvSpPr/>
          <p:nvPr/>
        </p:nvSpPr>
        <p:spPr>
          <a:xfrm>
            <a:off x="793790" y="5175052"/>
            <a:ext cx="4182189"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Uses a Gaussian distribution to create weights for averaging. Effective for natural noise patterns and preserving edges better than simple averaging.</a:t>
            </a:r>
            <a:endParaRPr lang="en-US" sz="1550" dirty="0"/>
          </a:p>
        </p:txBody>
      </p:sp>
      <p:sp>
        <p:nvSpPr>
          <p:cNvPr id="6" name="Shape 3"/>
          <p:cNvSpPr/>
          <p:nvPr/>
        </p:nvSpPr>
        <p:spPr>
          <a:xfrm>
            <a:off x="793790" y="6668453"/>
            <a:ext cx="4182189" cy="615196"/>
          </a:xfrm>
          <a:prstGeom prst="roundRect">
            <a:avLst>
              <a:gd name="adj" fmla="val 13550"/>
            </a:avLst>
          </a:prstGeom>
          <a:solidFill>
            <a:srgbClr val="F2F2F2"/>
          </a:solidFill>
          <a:ln/>
        </p:spPr>
      </p:sp>
      <p:sp>
        <p:nvSpPr>
          <p:cNvPr id="7" name="Shape 4"/>
          <p:cNvSpPr/>
          <p:nvPr/>
        </p:nvSpPr>
        <p:spPr>
          <a:xfrm>
            <a:off x="783908" y="6668453"/>
            <a:ext cx="4201954" cy="615196"/>
          </a:xfrm>
          <a:prstGeom prst="roundRect">
            <a:avLst>
              <a:gd name="adj" fmla="val 4839"/>
            </a:avLst>
          </a:prstGeom>
          <a:solidFill>
            <a:srgbClr val="F2F2F2"/>
          </a:solidFill>
          <a:ln/>
        </p:spPr>
      </p:sp>
      <p:sp>
        <p:nvSpPr>
          <p:cNvPr id="8" name="Text 5"/>
          <p:cNvSpPr/>
          <p:nvPr/>
        </p:nvSpPr>
        <p:spPr>
          <a:xfrm>
            <a:off x="982266" y="6817281"/>
            <a:ext cx="3805237"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highlight>
                  <a:srgbClr val="F2F2F2"/>
                </a:highlight>
                <a:latin typeface="Consolas" pitchFamily="34" charset="0"/>
                <a:ea typeface="Consolas" pitchFamily="34" charset="-122"/>
                <a:cs typeface="Consolas" pitchFamily="34" charset="-120"/>
              </a:rPr>
              <a:t>blur = cv2.GaussianBlur(img, (5,5), 0)</a:t>
            </a:r>
            <a:endParaRPr lang="en-US" sz="1550" dirty="0"/>
          </a:p>
        </p:txBody>
      </p:sp>
      <p:sp>
        <p:nvSpPr>
          <p:cNvPr id="10" name="Text 6"/>
          <p:cNvSpPr/>
          <p:nvPr/>
        </p:nvSpPr>
        <p:spPr>
          <a:xfrm>
            <a:off x="5223986" y="474595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Median Blur</a:t>
            </a:r>
            <a:endParaRPr lang="en-US" sz="1950" dirty="0"/>
          </a:p>
        </p:txBody>
      </p:sp>
      <p:sp>
        <p:nvSpPr>
          <p:cNvPr id="11" name="Text 7"/>
          <p:cNvSpPr/>
          <p:nvPr/>
        </p:nvSpPr>
        <p:spPr>
          <a:xfrm>
            <a:off x="5223986" y="5175171"/>
            <a:ext cx="4182308"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Replaces each pixel with the median of neighboring pixels. Excellent for salt-and-pepper noise while preserving edges.</a:t>
            </a:r>
            <a:endParaRPr lang="en-US" sz="1550" dirty="0"/>
          </a:p>
        </p:txBody>
      </p:sp>
      <p:sp>
        <p:nvSpPr>
          <p:cNvPr id="12" name="Shape 8"/>
          <p:cNvSpPr/>
          <p:nvPr/>
        </p:nvSpPr>
        <p:spPr>
          <a:xfrm>
            <a:off x="5223986" y="6351032"/>
            <a:ext cx="4182308" cy="615196"/>
          </a:xfrm>
          <a:prstGeom prst="roundRect">
            <a:avLst>
              <a:gd name="adj" fmla="val 13550"/>
            </a:avLst>
          </a:prstGeom>
          <a:solidFill>
            <a:srgbClr val="F2F2F2"/>
          </a:solidFill>
          <a:ln/>
        </p:spPr>
      </p:sp>
      <p:sp>
        <p:nvSpPr>
          <p:cNvPr id="13" name="Shape 9"/>
          <p:cNvSpPr/>
          <p:nvPr/>
        </p:nvSpPr>
        <p:spPr>
          <a:xfrm>
            <a:off x="5214104" y="6417532"/>
            <a:ext cx="4202073" cy="615196"/>
          </a:xfrm>
          <a:prstGeom prst="roundRect">
            <a:avLst>
              <a:gd name="adj" fmla="val 4839"/>
            </a:avLst>
          </a:prstGeom>
          <a:solidFill>
            <a:srgbClr val="F2F2F2"/>
          </a:solidFill>
          <a:ln/>
        </p:spPr>
      </p:sp>
      <p:sp>
        <p:nvSpPr>
          <p:cNvPr id="14" name="Text 10"/>
          <p:cNvSpPr/>
          <p:nvPr/>
        </p:nvSpPr>
        <p:spPr>
          <a:xfrm>
            <a:off x="5412462" y="6566360"/>
            <a:ext cx="3805357"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highlight>
                  <a:srgbClr val="F2F2F2"/>
                </a:highlight>
                <a:latin typeface="Consolas" pitchFamily="34" charset="0"/>
                <a:ea typeface="Consolas" pitchFamily="34" charset="-122"/>
                <a:cs typeface="Consolas" pitchFamily="34" charset="-120"/>
              </a:rPr>
              <a:t>median = cv2.medianBlur(img, 5)</a:t>
            </a:r>
            <a:endParaRPr lang="en-US" sz="1550" dirty="0"/>
          </a:p>
        </p:txBody>
      </p:sp>
      <p:sp>
        <p:nvSpPr>
          <p:cNvPr id="16" name="Text 11"/>
          <p:cNvSpPr/>
          <p:nvPr/>
        </p:nvSpPr>
        <p:spPr>
          <a:xfrm>
            <a:off x="9654302" y="474595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Bilateral Filter</a:t>
            </a:r>
            <a:endParaRPr lang="en-US" sz="1950" dirty="0"/>
          </a:p>
        </p:txBody>
      </p:sp>
      <p:sp>
        <p:nvSpPr>
          <p:cNvPr id="17" name="Text 12"/>
          <p:cNvSpPr/>
          <p:nvPr/>
        </p:nvSpPr>
        <p:spPr>
          <a:xfrm>
            <a:off x="9654302" y="5175171"/>
            <a:ext cx="4182308"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Preserves edges while blurring by considering both spatial proximity and intensity differences.</a:t>
            </a:r>
            <a:endParaRPr lang="en-US" sz="1550" dirty="0"/>
          </a:p>
        </p:txBody>
      </p:sp>
      <p:sp>
        <p:nvSpPr>
          <p:cNvPr id="18" name="Shape 13"/>
          <p:cNvSpPr/>
          <p:nvPr/>
        </p:nvSpPr>
        <p:spPr>
          <a:xfrm>
            <a:off x="9654302" y="6351032"/>
            <a:ext cx="4182308" cy="932736"/>
          </a:xfrm>
          <a:prstGeom prst="roundRect">
            <a:avLst>
              <a:gd name="adj" fmla="val 8937"/>
            </a:avLst>
          </a:prstGeom>
          <a:solidFill>
            <a:srgbClr val="F2F2F2"/>
          </a:solidFill>
          <a:ln/>
        </p:spPr>
      </p:sp>
      <p:sp>
        <p:nvSpPr>
          <p:cNvPr id="19" name="Shape 14"/>
          <p:cNvSpPr/>
          <p:nvPr/>
        </p:nvSpPr>
        <p:spPr>
          <a:xfrm>
            <a:off x="9644420" y="6351032"/>
            <a:ext cx="4202073" cy="932736"/>
          </a:xfrm>
          <a:prstGeom prst="roundRect">
            <a:avLst>
              <a:gd name="adj" fmla="val 3192"/>
            </a:avLst>
          </a:prstGeom>
          <a:solidFill>
            <a:srgbClr val="F2F2F2"/>
          </a:solidFill>
          <a:ln/>
        </p:spPr>
      </p:sp>
      <p:sp>
        <p:nvSpPr>
          <p:cNvPr id="20" name="Text 15"/>
          <p:cNvSpPr/>
          <p:nvPr/>
        </p:nvSpPr>
        <p:spPr>
          <a:xfrm>
            <a:off x="9842778" y="6499860"/>
            <a:ext cx="3805357"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highlight>
                  <a:srgbClr val="F2F2F2"/>
                </a:highlight>
                <a:latin typeface="Consolas" pitchFamily="34" charset="0"/>
                <a:ea typeface="Consolas" pitchFamily="34" charset="-122"/>
                <a:cs typeface="Consolas" pitchFamily="34" charset="-120"/>
              </a:rPr>
              <a:t>bilateral = cv2.bilateralFilter(img, 9, 75, 75)</a:t>
            </a:r>
            <a:endParaRPr lang="en-US" sz="1550" dirty="0"/>
          </a:p>
        </p:txBody>
      </p:sp>
      <p:pic>
        <p:nvPicPr>
          <p:cNvPr id="57348" name="Picture 4" descr="OpenCV Smoothing Image Filters. We come across various kind of noises… | by  Raqueeb Shaikh | Analytics Vidhya | Medium"/>
          <p:cNvPicPr>
            <a:picLocks noChangeAspect="1" noChangeArrowheads="1"/>
          </p:cNvPicPr>
          <p:nvPr/>
        </p:nvPicPr>
        <p:blipFill>
          <a:blip r:embed="rId3"/>
          <a:srcRect/>
          <a:stretch>
            <a:fillRect/>
          </a:stretch>
        </p:blipFill>
        <p:spPr bwMode="auto">
          <a:xfrm>
            <a:off x="783907" y="1565911"/>
            <a:ext cx="12864227" cy="2955146"/>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35462"/>
            <a:ext cx="8655963"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Edge Detection: Finding Boundaries</a:t>
            </a:r>
            <a:endParaRPr lang="en-US" sz="3900" dirty="0"/>
          </a:p>
        </p:txBody>
      </p:sp>
      <p:sp>
        <p:nvSpPr>
          <p:cNvPr id="3" name="Text 1"/>
          <p:cNvSpPr/>
          <p:nvPr/>
        </p:nvSpPr>
        <p:spPr>
          <a:xfrm>
            <a:off x="793790" y="1931789"/>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Edge detection identifies sudden changes in pixel intensity that often represent object boundaries—crucial for shape analysis and object recognition.</a:t>
            </a:r>
            <a:endParaRPr lang="en-US" sz="1550" dirty="0"/>
          </a:p>
        </p:txBody>
      </p:sp>
      <p:sp>
        <p:nvSpPr>
          <p:cNvPr id="4" name="Text 2"/>
          <p:cNvSpPr/>
          <p:nvPr/>
        </p:nvSpPr>
        <p:spPr>
          <a:xfrm>
            <a:off x="793790" y="308276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Common Operators:</a:t>
            </a:r>
            <a:endParaRPr lang="en-US" sz="2300" dirty="0"/>
          </a:p>
        </p:txBody>
      </p:sp>
      <p:sp>
        <p:nvSpPr>
          <p:cNvPr id="5" name="Text 3"/>
          <p:cNvSpPr/>
          <p:nvPr/>
        </p:nvSpPr>
        <p:spPr>
          <a:xfrm>
            <a:off x="793790" y="365319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Sobel:</a:t>
            </a:r>
            <a:r>
              <a:rPr lang="en-US" sz="1550" dirty="0">
                <a:solidFill>
                  <a:srgbClr val="272525"/>
                </a:solidFill>
                <a:latin typeface="Inter" pitchFamily="34" charset="0"/>
                <a:ea typeface="Inter" pitchFamily="34" charset="-122"/>
                <a:cs typeface="Inter" pitchFamily="34" charset="-120"/>
              </a:rPr>
              <a:t> Emphasizes horizontal or vertical edges using gradient-based methods</a:t>
            </a:r>
            <a:endParaRPr lang="en-US" sz="1550" dirty="0"/>
          </a:p>
        </p:txBody>
      </p:sp>
      <p:sp>
        <p:nvSpPr>
          <p:cNvPr id="6" name="Text 4"/>
          <p:cNvSpPr/>
          <p:nvPr/>
        </p:nvSpPr>
        <p:spPr>
          <a:xfrm>
            <a:off x="793790" y="435768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Laplacian:</a:t>
            </a:r>
            <a:r>
              <a:rPr lang="en-US" sz="1550" dirty="0">
                <a:solidFill>
                  <a:srgbClr val="272525"/>
                </a:solidFill>
                <a:latin typeface="Inter" pitchFamily="34" charset="0"/>
                <a:ea typeface="Inter" pitchFamily="34" charset="-122"/>
                <a:cs typeface="Inter" pitchFamily="34" charset="-120"/>
              </a:rPr>
              <a:t> Detects edges using a second derivative measure</a:t>
            </a:r>
            <a:endParaRPr lang="en-US" sz="1550" dirty="0"/>
          </a:p>
        </p:txBody>
      </p:sp>
      <p:sp>
        <p:nvSpPr>
          <p:cNvPr id="7" name="Text 5"/>
          <p:cNvSpPr/>
          <p:nvPr/>
        </p:nvSpPr>
        <p:spPr>
          <a:xfrm>
            <a:off x="793790" y="4744641"/>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Canny:</a:t>
            </a:r>
            <a:r>
              <a:rPr lang="en-US" sz="1550" dirty="0">
                <a:solidFill>
                  <a:srgbClr val="272525"/>
                </a:solidFill>
                <a:latin typeface="Inter" pitchFamily="34" charset="0"/>
                <a:ea typeface="Inter" pitchFamily="34" charset="-122"/>
                <a:cs typeface="Inter" pitchFamily="34" charset="-120"/>
              </a:rPr>
              <a:t> Multi-stage algorithm with noise reduction, gradient calculation, non-maximum suppression, and hysteresis thresholding</a:t>
            </a:r>
            <a:endParaRPr lang="en-US" sz="1550" dirty="0"/>
          </a:p>
        </p:txBody>
      </p:sp>
      <p:sp>
        <p:nvSpPr>
          <p:cNvPr id="8" name="Shape 6"/>
          <p:cNvSpPr/>
          <p:nvPr/>
        </p:nvSpPr>
        <p:spPr>
          <a:xfrm>
            <a:off x="793790" y="5920502"/>
            <a:ext cx="6279356" cy="1250275"/>
          </a:xfrm>
          <a:prstGeom prst="roundRect">
            <a:avLst>
              <a:gd name="adj" fmla="val 6667"/>
            </a:avLst>
          </a:prstGeom>
          <a:solidFill>
            <a:srgbClr val="F2F2F2"/>
          </a:solidFill>
          <a:ln/>
        </p:spPr>
      </p:sp>
      <p:sp>
        <p:nvSpPr>
          <p:cNvPr id="9" name="Shape 7"/>
          <p:cNvSpPr/>
          <p:nvPr/>
        </p:nvSpPr>
        <p:spPr>
          <a:xfrm>
            <a:off x="783908" y="5920502"/>
            <a:ext cx="6299121" cy="1250275"/>
          </a:xfrm>
          <a:prstGeom prst="roundRect">
            <a:avLst>
              <a:gd name="adj" fmla="val 2381"/>
            </a:avLst>
          </a:prstGeom>
          <a:solidFill>
            <a:srgbClr val="F2F2F2"/>
          </a:solidFill>
          <a:ln/>
        </p:spPr>
      </p:sp>
      <p:sp>
        <p:nvSpPr>
          <p:cNvPr id="10" name="Text 8"/>
          <p:cNvSpPr/>
          <p:nvPr/>
        </p:nvSpPr>
        <p:spPr>
          <a:xfrm>
            <a:off x="982266" y="6069330"/>
            <a:ext cx="5902404"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highlight>
                  <a:srgbClr val="F2F2F2"/>
                </a:highlight>
                <a:latin typeface="Consolas" pitchFamily="34" charset="0"/>
                <a:ea typeface="Consolas" pitchFamily="34" charset="-122"/>
                <a:cs typeface="Consolas" pitchFamily="34" charset="-120"/>
              </a:rPr>
              <a:t># Canny edge detectionedges = cv2.Canny(gray, 100, 200)    </a:t>
            </a:r>
            <a:endParaRPr lang="en-US" sz="1550" dirty="0"/>
          </a:p>
        </p:txBody>
      </p:sp>
      <p:pic>
        <p:nvPicPr>
          <p:cNvPr id="11" name="Image 0" descr="preencoded.png"/>
          <p:cNvPicPr>
            <a:picLocks noChangeAspect="1"/>
          </p:cNvPicPr>
          <p:nvPr/>
        </p:nvPicPr>
        <p:blipFill>
          <a:blip r:embed="rId3"/>
          <a:stretch>
            <a:fillRect/>
          </a:stretch>
        </p:blipFill>
        <p:spPr>
          <a:xfrm>
            <a:off x="7149529" y="1619762"/>
            <a:ext cx="7297989" cy="540218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1990</Words>
  <Application>Microsoft Office PowerPoint</Application>
  <PresentationFormat>Custom</PresentationFormat>
  <Paragraphs>252</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EduTech</dc:creator>
  <cp:lastModifiedBy>EduTech</cp:lastModifiedBy>
  <cp:revision>3</cp:revision>
  <dcterms:created xsi:type="dcterms:W3CDTF">2025-08-24T11:29:46Z</dcterms:created>
  <dcterms:modified xsi:type="dcterms:W3CDTF">2025-08-24T14:43:16Z</dcterms:modified>
</cp:coreProperties>
</file>